
<file path=[Content_Types].xml><?xml version="1.0" encoding="utf-8"?>
<Types xmlns="http://schemas.openxmlformats.org/package/2006/content-types">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4" r:id="rId4"/>
    <p:sldId id="263" r:id="rId5"/>
    <p:sldId id="258" r:id="rId6"/>
    <p:sldId id="269" r:id="rId7"/>
    <p:sldId id="259" r:id="rId8"/>
    <p:sldId id="268" r:id="rId9"/>
    <p:sldId id="260" r:id="rId10"/>
    <p:sldId id="270" r:id="rId11"/>
    <p:sldId id="265" r:id="rId12"/>
    <p:sldId id="267" r:id="rId13"/>
    <p:sldId id="273" r:id="rId14"/>
    <p:sldId id="271" r:id="rId15"/>
    <p:sldId id="277" r:id="rId16"/>
    <p:sldId id="276" r:id="rId17"/>
    <p:sldId id="275" r:id="rId18"/>
    <p:sldId id="2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A60797-D1D4-475B-94E5-8A52719F0B49}">
          <p14:sldIdLst>
            <p14:sldId id="256"/>
            <p14:sldId id="257"/>
            <p14:sldId id="264"/>
            <p14:sldId id="263"/>
            <p14:sldId id="258"/>
            <p14:sldId id="269"/>
            <p14:sldId id="259"/>
            <p14:sldId id="268"/>
            <p14:sldId id="260"/>
            <p14:sldId id="270"/>
            <p14:sldId id="265"/>
            <p14:sldId id="267"/>
            <p14:sldId id="273"/>
            <p14:sldId id="271"/>
            <p14:sldId id="277"/>
            <p14:sldId id="276"/>
            <p14:sldId id="275"/>
            <p14:sldId id="272"/>
          </p14:sldIdLst>
        </p14:section>
        <p14:section name="Untitled Section" id="{011F2011-F62C-4E7B-9BCE-558208A33816}">
          <p14:sldIdLst/>
        </p14:section>
        <p14:section name="Untitled Section" id="{76D5B290-9B77-4F51-87AC-AB6923B0554C}">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6E6111-FC4A-40DB-80A3-7680B71C4507}" v="51" dt="2023-04-05T07:32:41.3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7" d="100"/>
          <a:sy n="77" d="100"/>
        </p:scale>
        <p:origin x="874" y="5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7/16/2023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337388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7/16/2023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2449089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7/16/2023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37365179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7/16/2023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965007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7/16/2023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3901087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2345051-2045-45DA-935E-2E3CA1A69ADC}" type="datetimeFigureOut">
              <a:rPr lang="en-US" smtClean="0"/>
              <a:t>7/16/2023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2770404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2345051-2045-45DA-935E-2E3CA1A69ADC}" type="datetimeFigureOut">
              <a:rPr lang="en-US" smtClean="0"/>
              <a:t>7/16/2023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9517686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3313963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929115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2345051-2045-45DA-935E-2E3CA1A69ADC}" type="datetimeFigureOut">
              <a:rPr lang="en-US" smtClean="0"/>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064738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115144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345051-2045-45DA-935E-2E3CA1A69ADC}" type="datetimeFigureOut">
              <a:rPr lang="en-US" smtClean="0"/>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153237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345051-2045-45DA-935E-2E3CA1A69ADC}" type="datetimeFigureOut">
              <a:rPr lang="en-US" smtClean="0"/>
              <a:t>7/16/2023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501209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2345051-2045-45DA-935E-2E3CA1A69ADC}" type="datetimeFigureOut">
              <a:rPr lang="en-US" smtClean="0"/>
              <a:t>7/16/2023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531699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2345051-2045-45DA-935E-2E3CA1A69ADC}" type="datetimeFigureOut">
              <a:rPr lang="en-US" smtClean="0"/>
              <a:t>7/16/2023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59355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2345051-2045-45DA-935E-2E3CA1A69ADC}" type="datetimeFigureOut">
              <a:rPr lang="en-US" smtClean="0"/>
              <a:t>7/16/2023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032463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65905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2345051-2045-45DA-935E-2E3CA1A69ADC}" type="datetimeFigureOut">
              <a:rPr lang="en-US" smtClean="0"/>
              <a:t>7/16/2023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55897443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3.jpg"/><Relationship Id="rId5" Type="http://schemas.openxmlformats.org/officeDocument/2006/relationships/image" Target="../media/image22.jpe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6.jpeg"/><Relationship Id="rId3" Type="http://schemas.microsoft.com/office/2007/relationships/media" Target="../media/media2.mp4"/><Relationship Id="rId7"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webm"/><Relationship Id="rId11" Type="http://schemas.openxmlformats.org/officeDocument/2006/relationships/image" Target="../media/image30.png"/><Relationship Id="rId5" Type="http://schemas.microsoft.com/office/2007/relationships/media" Target="../media/media3.webm"/><Relationship Id="rId10" Type="http://schemas.openxmlformats.org/officeDocument/2006/relationships/image" Target="../media/image29.png"/><Relationship Id="rId4" Type="http://schemas.openxmlformats.org/officeDocument/2006/relationships/video" Target="../media/media2.mp4"/><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31.png"/><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www.pexels.com/video/a-scenic-view-of-the-colosseum-in-rome-5087349/" TargetMode="External"/><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hyperlink" Target="https://www.shutterstock.com/video/clip-1060205663-" TargetMode="External"/><Relationship Id="rId5" Type="http://schemas.openxmlformats.org/officeDocument/2006/relationships/hyperlink" Target="https://pixabay.com/sound-effects/search/waves/" TargetMode="External"/><Relationship Id="rId4" Type="http://schemas.openxmlformats.org/officeDocument/2006/relationships/hyperlink" Target="https://www.pexels.com/video/arc-d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6.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n abstract burst of blue and pink">
            <a:extLst>
              <a:ext uri="{FF2B5EF4-FFF2-40B4-BE49-F238E27FC236}">
                <a16:creationId xmlns:a16="http://schemas.microsoft.com/office/drawing/2014/main" id="{86B07B9F-4DF6-A573-E951-5A7AC0829F84}"/>
              </a:ext>
            </a:extLst>
          </p:cNvPr>
          <p:cNvPicPr>
            <a:picLocks noChangeAspect="1"/>
          </p:cNvPicPr>
          <p:nvPr/>
        </p:nvPicPr>
        <p:blipFill rotWithShape="1">
          <a:blip r:embed="rId2">
            <a:alphaModFix amt="50000"/>
          </a:blip>
          <a:srcRect l="25"/>
          <a:stretch/>
        </p:blipFill>
        <p:spPr>
          <a:xfrm>
            <a:off x="20" y="10"/>
            <a:ext cx="12188930" cy="6857990"/>
          </a:xfrm>
          <a:prstGeom prst="rect">
            <a:avLst/>
          </a:prstGeom>
        </p:spPr>
      </p:pic>
      <p:sp>
        <p:nvSpPr>
          <p:cNvPr id="8" name="Title 7">
            <a:extLst>
              <a:ext uri="{FF2B5EF4-FFF2-40B4-BE49-F238E27FC236}">
                <a16:creationId xmlns:a16="http://schemas.microsoft.com/office/drawing/2014/main" id="{65485893-6892-224E-CEBF-A79EBCFB5200}"/>
              </a:ext>
            </a:extLst>
          </p:cNvPr>
          <p:cNvSpPr>
            <a:spLocks noGrp="1"/>
          </p:cNvSpPr>
          <p:nvPr>
            <p:ph type="title"/>
          </p:nvPr>
        </p:nvSpPr>
        <p:spPr/>
        <p:txBody>
          <a:bodyPr/>
          <a:lstStyle/>
          <a:p>
            <a:pPr algn="ctr"/>
            <a:r>
              <a:rPr lang="en-US" dirty="0"/>
              <a:t>Ist2111  Project</a:t>
            </a:r>
          </a:p>
        </p:txBody>
      </p:sp>
      <p:sp>
        <p:nvSpPr>
          <p:cNvPr id="10" name="Content Placeholder 9">
            <a:extLst>
              <a:ext uri="{FF2B5EF4-FFF2-40B4-BE49-F238E27FC236}">
                <a16:creationId xmlns:a16="http://schemas.microsoft.com/office/drawing/2014/main" id="{FBEBD328-0A5E-699F-1815-B03552437E3A}"/>
              </a:ext>
            </a:extLst>
          </p:cNvPr>
          <p:cNvSpPr>
            <a:spLocks noGrp="1"/>
          </p:cNvSpPr>
          <p:nvPr>
            <p:ph idx="1"/>
          </p:nvPr>
        </p:nvSpPr>
        <p:spPr/>
        <p:txBody>
          <a:bodyPr/>
          <a:lstStyle/>
          <a:p>
            <a:pPr marL="0" indent="0" algn="ctr">
              <a:buNone/>
            </a:pPr>
            <a:r>
              <a:rPr lang="en-US" dirty="0"/>
              <a:t>Mia Paulin</a:t>
            </a:r>
          </a:p>
          <a:p>
            <a:pPr marL="0" indent="0" algn="ctr">
              <a:buNone/>
            </a:pPr>
            <a:r>
              <a:rPr lang="en-US" dirty="0"/>
              <a:t>South University</a:t>
            </a:r>
          </a:p>
          <a:p>
            <a:pPr marL="0" indent="0" algn="ctr">
              <a:buNone/>
            </a:pPr>
            <a:r>
              <a:rPr lang="en-US" dirty="0"/>
              <a:t>IST2111: Multimedia Web Design</a:t>
            </a:r>
          </a:p>
          <a:p>
            <a:pPr marL="0" indent="0" algn="ctr">
              <a:buNone/>
            </a:pPr>
            <a:r>
              <a:rPr lang="en-US" dirty="0"/>
              <a:t>Professor Bishop</a:t>
            </a:r>
          </a:p>
          <a:p>
            <a:pPr marL="0" indent="0" algn="ctr">
              <a:buNone/>
            </a:pPr>
            <a:r>
              <a:rPr lang="en-US" dirty="0"/>
              <a:t>9/26/2023</a:t>
            </a:r>
          </a:p>
        </p:txBody>
      </p:sp>
    </p:spTree>
    <p:extLst>
      <p:ext uri="{BB962C8B-B14F-4D97-AF65-F5344CB8AC3E}">
        <p14:creationId xmlns:p14="http://schemas.microsoft.com/office/powerpoint/2010/main" val="2047553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n abstract burst of blue and pink">
            <a:extLst>
              <a:ext uri="{FF2B5EF4-FFF2-40B4-BE49-F238E27FC236}">
                <a16:creationId xmlns:a16="http://schemas.microsoft.com/office/drawing/2014/main" id="{86B07B9F-4DF6-A573-E951-5A7AC0829F84}"/>
              </a:ext>
            </a:extLst>
          </p:cNvPr>
          <p:cNvPicPr>
            <a:picLocks noChangeAspect="1"/>
          </p:cNvPicPr>
          <p:nvPr/>
        </p:nvPicPr>
        <p:blipFill rotWithShape="1">
          <a:blip r:embed="rId2">
            <a:alphaModFix amt="40000"/>
          </a:blip>
          <a:srcRect t="9091" r="9091"/>
          <a:stretch/>
        </p:blipFill>
        <p:spPr>
          <a:xfrm>
            <a:off x="20" y="10"/>
            <a:ext cx="12191980" cy="6857990"/>
          </a:xfrm>
          <a:prstGeom prst="rect">
            <a:avLst/>
          </a:prstGeom>
        </p:spPr>
      </p:pic>
      <p:sp>
        <p:nvSpPr>
          <p:cNvPr id="7" name="TextBox 6">
            <a:extLst>
              <a:ext uri="{FF2B5EF4-FFF2-40B4-BE49-F238E27FC236}">
                <a16:creationId xmlns:a16="http://schemas.microsoft.com/office/drawing/2014/main" id="{DFE4F76B-5416-3779-F971-C8387320881B}"/>
              </a:ext>
            </a:extLst>
          </p:cNvPr>
          <p:cNvSpPr txBox="1"/>
          <p:nvPr/>
        </p:nvSpPr>
        <p:spPr>
          <a:xfrm>
            <a:off x="1744862" y="730176"/>
            <a:ext cx="8005864" cy="461665"/>
          </a:xfrm>
          <a:prstGeom prst="rect">
            <a:avLst/>
          </a:prstGeom>
          <a:noFill/>
        </p:spPr>
        <p:txBody>
          <a:bodyPr wrap="square" rtlCol="0">
            <a:spAutoFit/>
          </a:bodyPr>
          <a:lstStyle/>
          <a:p>
            <a:pPr algn="ctr"/>
            <a:r>
              <a:rPr lang="en-US" sz="2400" u="sng" dirty="0"/>
              <a:t>Media for Germany: Pictures</a:t>
            </a:r>
          </a:p>
        </p:txBody>
      </p:sp>
      <p:pic>
        <p:nvPicPr>
          <p:cNvPr id="13" name="Picture 12" descr="A picture containing nature, night sky, several&#10;&#10;Description automatically generated">
            <a:extLst>
              <a:ext uri="{FF2B5EF4-FFF2-40B4-BE49-F238E27FC236}">
                <a16:creationId xmlns:a16="http://schemas.microsoft.com/office/drawing/2014/main" id="{3C74E9B0-B717-16D0-FA88-C83239EE5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6833" y="1602023"/>
            <a:ext cx="2390775" cy="1914525"/>
          </a:xfrm>
          <a:prstGeom prst="rect">
            <a:avLst/>
          </a:prstGeom>
        </p:spPr>
      </p:pic>
      <p:pic>
        <p:nvPicPr>
          <p:cNvPr id="15" name="Picture 14" descr="A picture containing altar&#10;&#10;Description automatically generated">
            <a:extLst>
              <a:ext uri="{FF2B5EF4-FFF2-40B4-BE49-F238E27FC236}">
                <a16:creationId xmlns:a16="http://schemas.microsoft.com/office/drawing/2014/main" id="{781B3080-C760-31D2-439E-D5EDD6B735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829" y="1602023"/>
            <a:ext cx="2390775" cy="1914525"/>
          </a:xfrm>
          <a:prstGeom prst="rect">
            <a:avLst/>
          </a:prstGeom>
        </p:spPr>
      </p:pic>
      <p:pic>
        <p:nvPicPr>
          <p:cNvPr id="17" name="Picture 16" descr="A building with a tower in the background&#10;&#10;Description automatically generated with low confidence">
            <a:extLst>
              <a:ext uri="{FF2B5EF4-FFF2-40B4-BE49-F238E27FC236}">
                <a16:creationId xmlns:a16="http://schemas.microsoft.com/office/drawing/2014/main" id="{2F70D19E-6DE4-DDB4-81FF-D1CDF94F9B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112" y="1828800"/>
            <a:ext cx="2857500" cy="1600200"/>
          </a:xfrm>
          <a:prstGeom prst="rect">
            <a:avLst/>
          </a:prstGeom>
        </p:spPr>
      </p:pic>
      <p:pic>
        <p:nvPicPr>
          <p:cNvPr id="19" name="Picture 18" descr="A picture containing building, outdoor, yellow, place of worship&#10;&#10;Description automatically generated">
            <a:extLst>
              <a:ext uri="{FF2B5EF4-FFF2-40B4-BE49-F238E27FC236}">
                <a16:creationId xmlns:a16="http://schemas.microsoft.com/office/drawing/2014/main" id="{25A55F27-90E0-8852-35C3-85C0C0B738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94282" y="2053442"/>
            <a:ext cx="2225040" cy="1487424"/>
          </a:xfrm>
          <a:prstGeom prst="rect">
            <a:avLst/>
          </a:prstGeom>
        </p:spPr>
      </p:pic>
    </p:spTree>
    <p:extLst>
      <p:ext uri="{BB962C8B-B14F-4D97-AF65-F5344CB8AC3E}">
        <p14:creationId xmlns:p14="http://schemas.microsoft.com/office/powerpoint/2010/main" val="126833250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n abstract burst of blue and pink">
            <a:extLst>
              <a:ext uri="{FF2B5EF4-FFF2-40B4-BE49-F238E27FC236}">
                <a16:creationId xmlns:a16="http://schemas.microsoft.com/office/drawing/2014/main" id="{86B07B9F-4DF6-A573-E951-5A7AC0829F84}"/>
              </a:ext>
            </a:extLst>
          </p:cNvPr>
          <p:cNvPicPr>
            <a:picLocks noChangeAspect="1"/>
          </p:cNvPicPr>
          <p:nvPr/>
        </p:nvPicPr>
        <p:blipFill rotWithShape="1">
          <a:blip r:embed="rId2">
            <a:alphaModFix amt="50000"/>
          </a:blip>
          <a:srcRect l="25"/>
          <a:stretch/>
        </p:blipFill>
        <p:spPr>
          <a:xfrm>
            <a:off x="20" y="10"/>
            <a:ext cx="12188930" cy="6857990"/>
          </a:xfrm>
          <a:prstGeom prst="rect">
            <a:avLst/>
          </a:prstGeom>
        </p:spPr>
      </p:pic>
      <p:sp>
        <p:nvSpPr>
          <p:cNvPr id="5" name="Title 4">
            <a:extLst>
              <a:ext uri="{FF2B5EF4-FFF2-40B4-BE49-F238E27FC236}">
                <a16:creationId xmlns:a16="http://schemas.microsoft.com/office/drawing/2014/main" id="{ED3711B8-7CA8-DA39-882A-E1960B717DE2}"/>
              </a:ext>
            </a:extLst>
          </p:cNvPr>
          <p:cNvSpPr>
            <a:spLocks noGrp="1"/>
          </p:cNvSpPr>
          <p:nvPr>
            <p:ph type="title"/>
          </p:nvPr>
        </p:nvSpPr>
        <p:spPr/>
        <p:txBody>
          <a:bodyPr/>
          <a:lstStyle/>
          <a:p>
            <a:pPr algn="ctr"/>
            <a:r>
              <a:rPr lang="en-US" dirty="0"/>
              <a:t>Contact</a:t>
            </a:r>
          </a:p>
        </p:txBody>
      </p:sp>
      <p:sp>
        <p:nvSpPr>
          <p:cNvPr id="6" name="Content Placeholder 5">
            <a:extLst>
              <a:ext uri="{FF2B5EF4-FFF2-40B4-BE49-F238E27FC236}">
                <a16:creationId xmlns:a16="http://schemas.microsoft.com/office/drawing/2014/main" id="{C1CA3031-EDE6-4626-6E15-693C0D021127}"/>
              </a:ext>
            </a:extLst>
          </p:cNvPr>
          <p:cNvSpPr>
            <a:spLocks noGrp="1"/>
          </p:cNvSpPr>
          <p:nvPr>
            <p:ph sz="half" idx="1"/>
          </p:nvPr>
        </p:nvSpPr>
        <p:spPr/>
        <p:txBody>
          <a:bodyPr/>
          <a:lstStyle/>
          <a:p>
            <a:endParaRPr lang="en-US"/>
          </a:p>
        </p:txBody>
      </p:sp>
      <p:pic>
        <p:nvPicPr>
          <p:cNvPr id="14" name="Content Placeholder 13" descr="A picture containing water, tree, outdoor, boat&#10;&#10;Description automatically generated">
            <a:extLst>
              <a:ext uri="{FF2B5EF4-FFF2-40B4-BE49-F238E27FC236}">
                <a16:creationId xmlns:a16="http://schemas.microsoft.com/office/drawing/2014/main" id="{C2105FC1-E10E-2E0D-ADEC-3C38330431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690688"/>
            <a:ext cx="5181600" cy="4490656"/>
          </a:xfrm>
        </p:spPr>
      </p:pic>
    </p:spTree>
    <p:extLst>
      <p:ext uri="{BB962C8B-B14F-4D97-AF65-F5344CB8AC3E}">
        <p14:creationId xmlns:p14="http://schemas.microsoft.com/office/powerpoint/2010/main" val="3972291485"/>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n abstract burst of blue and pink">
            <a:extLst>
              <a:ext uri="{FF2B5EF4-FFF2-40B4-BE49-F238E27FC236}">
                <a16:creationId xmlns:a16="http://schemas.microsoft.com/office/drawing/2014/main" id="{86B07B9F-4DF6-A573-E951-5A7AC0829F84}"/>
              </a:ext>
            </a:extLst>
          </p:cNvPr>
          <p:cNvPicPr>
            <a:picLocks noChangeAspect="1"/>
          </p:cNvPicPr>
          <p:nvPr/>
        </p:nvPicPr>
        <p:blipFill rotWithShape="1">
          <a:blip r:embed="rId2">
            <a:alphaModFix amt="50000"/>
          </a:blip>
          <a:srcRect l="25"/>
          <a:stretch/>
        </p:blipFill>
        <p:spPr>
          <a:xfrm>
            <a:off x="0" y="120590"/>
            <a:ext cx="12188930" cy="6857990"/>
          </a:xfrm>
          <a:prstGeom prst="rect">
            <a:avLst/>
          </a:prstGeom>
        </p:spPr>
      </p:pic>
      <p:sp>
        <p:nvSpPr>
          <p:cNvPr id="5" name="Title 4">
            <a:extLst>
              <a:ext uri="{FF2B5EF4-FFF2-40B4-BE49-F238E27FC236}">
                <a16:creationId xmlns:a16="http://schemas.microsoft.com/office/drawing/2014/main" id="{679EB99A-FF81-F0AC-E33A-32C527B40D6B}"/>
              </a:ext>
            </a:extLst>
          </p:cNvPr>
          <p:cNvSpPr>
            <a:spLocks noGrp="1"/>
          </p:cNvSpPr>
          <p:nvPr>
            <p:ph type="title"/>
          </p:nvPr>
        </p:nvSpPr>
        <p:spPr/>
        <p:txBody>
          <a:bodyPr/>
          <a:lstStyle/>
          <a:p>
            <a:pPr algn="ctr"/>
            <a:r>
              <a:rPr lang="en-US" dirty="0" err="1"/>
              <a:t>WireFrame</a:t>
            </a:r>
            <a:r>
              <a:rPr lang="en-US" dirty="0"/>
              <a:t>/Template for webpages</a:t>
            </a:r>
          </a:p>
        </p:txBody>
      </p:sp>
      <p:pic>
        <p:nvPicPr>
          <p:cNvPr id="14" name="Picture Placeholder 13">
            <a:extLst>
              <a:ext uri="{FF2B5EF4-FFF2-40B4-BE49-F238E27FC236}">
                <a16:creationId xmlns:a16="http://schemas.microsoft.com/office/drawing/2014/main" id="{76A3A94E-D1B1-CE16-66F9-55A9EEB61CF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21132" y="1799617"/>
            <a:ext cx="7169557" cy="4551803"/>
          </a:xfrm>
        </p:spPr>
      </p:pic>
      <p:sp>
        <p:nvSpPr>
          <p:cNvPr id="2" name="TextBox 1">
            <a:extLst>
              <a:ext uri="{FF2B5EF4-FFF2-40B4-BE49-F238E27FC236}">
                <a16:creationId xmlns:a16="http://schemas.microsoft.com/office/drawing/2014/main" id="{4CC6116E-3251-8068-2DA9-1072A1F78719}"/>
              </a:ext>
            </a:extLst>
          </p:cNvPr>
          <p:cNvSpPr txBox="1"/>
          <p:nvPr/>
        </p:nvSpPr>
        <p:spPr>
          <a:xfrm>
            <a:off x="8470760" y="3336053"/>
            <a:ext cx="3024554" cy="1754326"/>
          </a:xfrm>
          <a:prstGeom prst="rect">
            <a:avLst/>
          </a:prstGeom>
          <a:noFill/>
        </p:spPr>
        <p:txBody>
          <a:bodyPr wrap="square" rtlCol="0">
            <a:spAutoFit/>
          </a:bodyPr>
          <a:lstStyle/>
          <a:p>
            <a:r>
              <a:rPr lang="en-US" dirty="0"/>
              <a:t>Logo is a Lobster icon that will be implement in the top left hand corner of the banner using the following HTML: &amp;#e421;</a:t>
            </a:r>
          </a:p>
          <a:p>
            <a:endParaRPr lang="en-US" dirty="0"/>
          </a:p>
        </p:txBody>
      </p:sp>
    </p:spTree>
    <p:extLst>
      <p:ext uri="{BB962C8B-B14F-4D97-AF65-F5344CB8AC3E}">
        <p14:creationId xmlns:p14="http://schemas.microsoft.com/office/powerpoint/2010/main" val="165756677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n abstract burst of blue and pink">
            <a:extLst>
              <a:ext uri="{FF2B5EF4-FFF2-40B4-BE49-F238E27FC236}">
                <a16:creationId xmlns:a16="http://schemas.microsoft.com/office/drawing/2014/main" id="{86B07B9F-4DF6-A573-E951-5A7AC0829F84}"/>
              </a:ext>
            </a:extLst>
          </p:cNvPr>
          <p:cNvPicPr>
            <a:picLocks noChangeAspect="1"/>
          </p:cNvPicPr>
          <p:nvPr/>
        </p:nvPicPr>
        <p:blipFill rotWithShape="1">
          <a:blip r:embed="rId2">
            <a:alphaModFix amt="50000"/>
          </a:blip>
          <a:srcRect l="25"/>
          <a:stretch/>
        </p:blipFill>
        <p:spPr>
          <a:xfrm>
            <a:off x="0" y="0"/>
            <a:ext cx="12188930" cy="6857990"/>
          </a:xfrm>
          <a:prstGeom prst="rect">
            <a:avLst/>
          </a:prstGeom>
        </p:spPr>
      </p:pic>
      <p:pic>
        <p:nvPicPr>
          <p:cNvPr id="5" name="Picture 4" descr="Table&#10;&#10;Description automatically generated">
            <a:extLst>
              <a:ext uri="{FF2B5EF4-FFF2-40B4-BE49-F238E27FC236}">
                <a16:creationId xmlns:a16="http://schemas.microsoft.com/office/drawing/2014/main" id="{555D364B-03D3-1B2D-7DEE-0B467A8FC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157" y="369611"/>
            <a:ext cx="9492615" cy="6257925"/>
          </a:xfrm>
          <a:prstGeom prst="rect">
            <a:avLst/>
          </a:prstGeom>
        </p:spPr>
      </p:pic>
    </p:spTree>
    <p:extLst>
      <p:ext uri="{BB962C8B-B14F-4D97-AF65-F5344CB8AC3E}">
        <p14:creationId xmlns:p14="http://schemas.microsoft.com/office/powerpoint/2010/main" val="240234306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n abstract burst of blue and pink">
            <a:extLst>
              <a:ext uri="{FF2B5EF4-FFF2-40B4-BE49-F238E27FC236}">
                <a16:creationId xmlns:a16="http://schemas.microsoft.com/office/drawing/2014/main" id="{86B07B9F-4DF6-A573-E951-5A7AC0829F84}"/>
              </a:ext>
            </a:extLst>
          </p:cNvPr>
          <p:cNvPicPr>
            <a:picLocks noChangeAspect="1"/>
          </p:cNvPicPr>
          <p:nvPr/>
        </p:nvPicPr>
        <p:blipFill rotWithShape="1">
          <a:blip r:embed="rId2">
            <a:alphaModFix amt="50000"/>
          </a:blip>
          <a:srcRect l="25"/>
          <a:stretch/>
        </p:blipFill>
        <p:spPr>
          <a:xfrm>
            <a:off x="20" y="10"/>
            <a:ext cx="12188930" cy="6857990"/>
          </a:xfrm>
          <a:prstGeom prst="rect">
            <a:avLst/>
          </a:prstGeom>
        </p:spPr>
      </p:pic>
      <p:sp>
        <p:nvSpPr>
          <p:cNvPr id="2" name="TextBox 1">
            <a:extLst>
              <a:ext uri="{FF2B5EF4-FFF2-40B4-BE49-F238E27FC236}">
                <a16:creationId xmlns:a16="http://schemas.microsoft.com/office/drawing/2014/main" id="{8237123B-AFEB-34C7-9C52-6368FCF96ED2}"/>
              </a:ext>
            </a:extLst>
          </p:cNvPr>
          <p:cNvSpPr txBox="1"/>
          <p:nvPr/>
        </p:nvSpPr>
        <p:spPr>
          <a:xfrm>
            <a:off x="3359426" y="337930"/>
            <a:ext cx="5655365" cy="461665"/>
          </a:xfrm>
          <a:prstGeom prst="rect">
            <a:avLst/>
          </a:prstGeom>
          <a:noFill/>
        </p:spPr>
        <p:txBody>
          <a:bodyPr wrap="square" rtlCol="0">
            <a:spAutoFit/>
          </a:bodyPr>
          <a:lstStyle/>
          <a:p>
            <a:pPr algn="ctr"/>
            <a:r>
              <a:rPr lang="en-US" sz="2400" dirty="0"/>
              <a:t>Website Logo</a:t>
            </a:r>
          </a:p>
        </p:txBody>
      </p:sp>
      <p:sp>
        <p:nvSpPr>
          <p:cNvPr id="3" name="TextBox 2">
            <a:extLst>
              <a:ext uri="{FF2B5EF4-FFF2-40B4-BE49-F238E27FC236}">
                <a16:creationId xmlns:a16="http://schemas.microsoft.com/office/drawing/2014/main" id="{00F5360A-B7E0-C772-62BC-BD9F009D4380}"/>
              </a:ext>
            </a:extLst>
          </p:cNvPr>
          <p:cNvSpPr txBox="1"/>
          <p:nvPr/>
        </p:nvSpPr>
        <p:spPr>
          <a:xfrm>
            <a:off x="2117035" y="2206487"/>
            <a:ext cx="8309113" cy="3756991"/>
          </a:xfrm>
          <a:prstGeom prst="rect">
            <a:avLst/>
          </a:prstGeom>
          <a:noFill/>
        </p:spPr>
        <p:txBody>
          <a:bodyPr wrap="square" rtlCol="0">
            <a:spAutoFit/>
          </a:bodyPr>
          <a:lstStyle/>
          <a:p>
            <a:endParaRPr lang="en-US" dirty="0"/>
          </a:p>
        </p:txBody>
      </p:sp>
      <p:pic>
        <p:nvPicPr>
          <p:cNvPr id="6" name="Picture 5">
            <a:extLst>
              <a:ext uri="{FF2B5EF4-FFF2-40B4-BE49-F238E27FC236}">
                <a16:creationId xmlns:a16="http://schemas.microsoft.com/office/drawing/2014/main" id="{1599E380-0388-D168-6A80-A394126FD427}"/>
              </a:ext>
            </a:extLst>
          </p:cNvPr>
          <p:cNvPicPr>
            <a:picLocks noChangeAspect="1"/>
          </p:cNvPicPr>
          <p:nvPr/>
        </p:nvPicPr>
        <p:blipFill>
          <a:blip r:embed="rId3"/>
          <a:stretch>
            <a:fillRect/>
          </a:stretch>
        </p:blipFill>
        <p:spPr>
          <a:xfrm>
            <a:off x="1580322" y="1506398"/>
            <a:ext cx="8577470" cy="4824827"/>
          </a:xfrm>
          <a:prstGeom prst="rect">
            <a:avLst/>
          </a:prstGeom>
        </p:spPr>
      </p:pic>
    </p:spTree>
    <p:extLst>
      <p:ext uri="{BB962C8B-B14F-4D97-AF65-F5344CB8AC3E}">
        <p14:creationId xmlns:p14="http://schemas.microsoft.com/office/powerpoint/2010/main" val="220521236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n abstract burst of blue and pink">
            <a:extLst>
              <a:ext uri="{FF2B5EF4-FFF2-40B4-BE49-F238E27FC236}">
                <a16:creationId xmlns:a16="http://schemas.microsoft.com/office/drawing/2014/main" id="{86B07B9F-4DF6-A573-E951-5A7AC0829F84}"/>
              </a:ext>
            </a:extLst>
          </p:cNvPr>
          <p:cNvPicPr>
            <a:picLocks noChangeAspect="1"/>
          </p:cNvPicPr>
          <p:nvPr/>
        </p:nvPicPr>
        <p:blipFill rotWithShape="1">
          <a:blip r:embed="rId8">
            <a:alphaModFix amt="50000"/>
          </a:blip>
          <a:srcRect l="25"/>
          <a:stretch/>
        </p:blipFill>
        <p:spPr>
          <a:xfrm>
            <a:off x="-53297" y="0"/>
            <a:ext cx="12188930" cy="6857990"/>
          </a:xfrm>
          <a:prstGeom prst="rect">
            <a:avLst/>
          </a:prstGeom>
        </p:spPr>
      </p:pic>
      <p:sp>
        <p:nvSpPr>
          <p:cNvPr id="2" name="TextBox 1">
            <a:extLst>
              <a:ext uri="{FF2B5EF4-FFF2-40B4-BE49-F238E27FC236}">
                <a16:creationId xmlns:a16="http://schemas.microsoft.com/office/drawing/2014/main" id="{AE76346C-17BD-A931-4A85-323CF1688379}"/>
              </a:ext>
            </a:extLst>
          </p:cNvPr>
          <p:cNvSpPr txBox="1"/>
          <p:nvPr/>
        </p:nvSpPr>
        <p:spPr>
          <a:xfrm>
            <a:off x="2534477" y="144663"/>
            <a:ext cx="7643193" cy="754053"/>
          </a:xfrm>
          <a:prstGeom prst="rect">
            <a:avLst/>
          </a:prstGeom>
          <a:noFill/>
        </p:spPr>
        <p:txBody>
          <a:bodyPr wrap="square" rtlCol="0">
            <a:spAutoFit/>
          </a:bodyPr>
          <a:lstStyle/>
          <a:p>
            <a:r>
              <a:rPr lang="en-US" sz="4300" i="1" u="sng" dirty="0">
                <a:latin typeface="Times New Roman" panose="02020603050405020304" pitchFamily="18" charset="0"/>
                <a:cs typeface="Times New Roman" panose="02020603050405020304" pitchFamily="18" charset="0"/>
              </a:rPr>
              <a:t>Video Clips and embedded code </a:t>
            </a:r>
          </a:p>
        </p:txBody>
      </p:sp>
      <p:pic>
        <p:nvPicPr>
          <p:cNvPr id="3" name="distillParis">
            <a:hlinkClick r:id="" action="ppaction://media"/>
            <a:extLst>
              <a:ext uri="{FF2B5EF4-FFF2-40B4-BE49-F238E27FC236}">
                <a16:creationId xmlns:a16="http://schemas.microsoft.com/office/drawing/2014/main" id="{A259FE97-0E1C-C559-C04E-96F341DF1CB1}"/>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52509" y="1563972"/>
            <a:ext cx="3892826" cy="2325757"/>
          </a:xfrm>
          <a:prstGeom prst="rect">
            <a:avLst/>
          </a:prstGeom>
        </p:spPr>
      </p:pic>
      <p:sp>
        <p:nvSpPr>
          <p:cNvPr id="5" name="TextBox 4">
            <a:extLst>
              <a:ext uri="{FF2B5EF4-FFF2-40B4-BE49-F238E27FC236}">
                <a16:creationId xmlns:a16="http://schemas.microsoft.com/office/drawing/2014/main" id="{B92FAC6A-7F30-42C2-7FE7-F20580691BF8}"/>
              </a:ext>
            </a:extLst>
          </p:cNvPr>
          <p:cNvSpPr txBox="1"/>
          <p:nvPr/>
        </p:nvSpPr>
        <p:spPr>
          <a:xfrm>
            <a:off x="56367" y="1008821"/>
            <a:ext cx="3329609" cy="369332"/>
          </a:xfrm>
          <a:prstGeom prst="rect">
            <a:avLst/>
          </a:prstGeom>
          <a:noFill/>
        </p:spPr>
        <p:txBody>
          <a:bodyPr wrap="square" rtlCol="0">
            <a:spAutoFit/>
          </a:bodyPr>
          <a:lstStyle/>
          <a:p>
            <a:pPr algn="ctr"/>
            <a:r>
              <a:rPr lang="en-US" i="1" u="sng" dirty="0">
                <a:latin typeface="Times New Roman" panose="02020603050405020304" pitchFamily="18" charset="0"/>
                <a:cs typeface="Times New Roman" panose="02020603050405020304" pitchFamily="18" charset="0"/>
              </a:rPr>
              <a:t>Paris/ France</a:t>
            </a:r>
          </a:p>
        </p:txBody>
      </p:sp>
      <p:pic>
        <p:nvPicPr>
          <p:cNvPr id="6" name="Romes-collesum">
            <a:hlinkClick r:id="" action="ppaction://media"/>
            <a:extLst>
              <a:ext uri="{FF2B5EF4-FFF2-40B4-BE49-F238E27FC236}">
                <a16:creationId xmlns:a16="http://schemas.microsoft.com/office/drawing/2014/main" id="{CD6A36C1-2793-4D98-DEC2-86E8DAF815E0}"/>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253839" y="1428491"/>
            <a:ext cx="3892826" cy="2908652"/>
          </a:xfrm>
          <a:prstGeom prst="rect">
            <a:avLst/>
          </a:prstGeom>
        </p:spPr>
      </p:pic>
      <p:sp>
        <p:nvSpPr>
          <p:cNvPr id="7" name="TextBox 6">
            <a:extLst>
              <a:ext uri="{FF2B5EF4-FFF2-40B4-BE49-F238E27FC236}">
                <a16:creationId xmlns:a16="http://schemas.microsoft.com/office/drawing/2014/main" id="{D154E8BC-0765-C6D1-2A21-5112FDBB31E7}"/>
              </a:ext>
            </a:extLst>
          </p:cNvPr>
          <p:cNvSpPr txBox="1"/>
          <p:nvPr/>
        </p:nvSpPr>
        <p:spPr>
          <a:xfrm>
            <a:off x="5297554" y="1009334"/>
            <a:ext cx="1987826" cy="369332"/>
          </a:xfrm>
          <a:prstGeom prst="rect">
            <a:avLst/>
          </a:prstGeom>
          <a:noFill/>
        </p:spPr>
        <p:txBody>
          <a:bodyPr wrap="square" rtlCol="0">
            <a:spAutoFit/>
          </a:bodyPr>
          <a:lstStyle/>
          <a:p>
            <a:pPr algn="ctr"/>
            <a:r>
              <a:rPr lang="en-US" i="1" u="sng" dirty="0">
                <a:latin typeface="Times New Roman" panose="02020603050405020304" pitchFamily="18" charset="0"/>
                <a:cs typeface="Times New Roman" panose="02020603050405020304" pitchFamily="18" charset="0"/>
              </a:rPr>
              <a:t>Rome/Italy</a:t>
            </a:r>
          </a:p>
        </p:txBody>
      </p:sp>
      <p:pic>
        <p:nvPicPr>
          <p:cNvPr id="8" name="berlin">
            <a:hlinkClick r:id="" action="ppaction://media"/>
            <a:extLst>
              <a:ext uri="{FF2B5EF4-FFF2-40B4-BE49-F238E27FC236}">
                <a16:creationId xmlns:a16="http://schemas.microsoft.com/office/drawing/2014/main" id="{6221BCAC-7DB1-C68D-8D41-8EBBE4416E0E}"/>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8441631" y="1446531"/>
            <a:ext cx="3694002" cy="2560637"/>
          </a:xfrm>
          <a:prstGeom prst="rect">
            <a:avLst/>
          </a:prstGeom>
        </p:spPr>
      </p:pic>
      <p:sp>
        <p:nvSpPr>
          <p:cNvPr id="10" name="TextBox 9">
            <a:extLst>
              <a:ext uri="{FF2B5EF4-FFF2-40B4-BE49-F238E27FC236}">
                <a16:creationId xmlns:a16="http://schemas.microsoft.com/office/drawing/2014/main" id="{45AAF738-8449-8DFF-8F09-7650414CB352}"/>
              </a:ext>
            </a:extLst>
          </p:cNvPr>
          <p:cNvSpPr txBox="1"/>
          <p:nvPr/>
        </p:nvSpPr>
        <p:spPr>
          <a:xfrm>
            <a:off x="8643706" y="1008821"/>
            <a:ext cx="3289853" cy="369332"/>
          </a:xfrm>
          <a:prstGeom prst="rect">
            <a:avLst/>
          </a:prstGeom>
          <a:noFill/>
        </p:spPr>
        <p:txBody>
          <a:bodyPr wrap="square" rtlCol="0">
            <a:spAutoFit/>
          </a:bodyPr>
          <a:lstStyle/>
          <a:p>
            <a:pPr algn="ctr"/>
            <a:r>
              <a:rPr lang="en-US" i="1" u="sng" dirty="0">
                <a:latin typeface="Times New Roman" panose="02020603050405020304" pitchFamily="18" charset="0"/>
                <a:cs typeface="Times New Roman" panose="02020603050405020304" pitchFamily="18" charset="0"/>
              </a:rPr>
              <a:t>Berlin/ Germany</a:t>
            </a:r>
          </a:p>
        </p:txBody>
      </p:sp>
      <p:sp>
        <p:nvSpPr>
          <p:cNvPr id="9" name="TextBox 8">
            <a:extLst>
              <a:ext uri="{FF2B5EF4-FFF2-40B4-BE49-F238E27FC236}">
                <a16:creationId xmlns:a16="http://schemas.microsoft.com/office/drawing/2014/main" id="{135A3938-F950-5E40-C1D3-00FBB149F498}"/>
              </a:ext>
            </a:extLst>
          </p:cNvPr>
          <p:cNvSpPr txBox="1"/>
          <p:nvPr/>
        </p:nvSpPr>
        <p:spPr>
          <a:xfrm>
            <a:off x="258120" y="4223675"/>
            <a:ext cx="3492249" cy="2460032"/>
          </a:xfrm>
          <a:prstGeom prst="rect">
            <a:avLst/>
          </a:prstGeom>
          <a:noFill/>
        </p:spPr>
        <p:txBody>
          <a:bodyPr wrap="square" rtlCol="0">
            <a:spAutoFit/>
          </a:bodyPr>
          <a:lstStyle/>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&lt;video width:”” height:”” autoplay&gt;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&lt;source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src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=”distillParis.mp4” type=”video/mp4”&gt;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&lt;source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src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distillParis.ogg” type=”video/</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ogg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&gt;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&lt;/video&gt;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9CF7C325-E3C8-95FF-4F63-81A070E52EE5}"/>
              </a:ext>
            </a:extLst>
          </p:cNvPr>
          <p:cNvSpPr txBox="1"/>
          <p:nvPr/>
        </p:nvSpPr>
        <p:spPr>
          <a:xfrm>
            <a:off x="8643706" y="4223675"/>
            <a:ext cx="3289853" cy="2460032"/>
          </a:xfrm>
          <a:prstGeom prst="rect">
            <a:avLst/>
          </a:prstGeom>
          <a:noFill/>
        </p:spPr>
        <p:txBody>
          <a:bodyPr wrap="square" rtlCol="0">
            <a:spAutoFit/>
          </a:bodyPr>
          <a:lstStyle/>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&lt;video width:”30px” height:”20px” autoplay&gt;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&lt;source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src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berlin.webm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type=”video/type”&gt;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&lt;source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src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kern="100" dirty="0">
                <a:latin typeface="Times New Roman" panose="02020603050405020304" pitchFamily="18" charset="0"/>
                <a:ea typeface="Calibri" panose="020F0502020204030204" pitchFamily="34" charset="0"/>
                <a:cs typeface="Times New Roman" panose="02020603050405020304" pitchFamily="18" charset="0"/>
              </a:rPr>
              <a:t>berlin.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ogg” type=”video/</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ogg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&gt;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&lt;/video&gt;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2E1BFFF3-C686-2F68-03B2-688DDBD4B206}"/>
              </a:ext>
            </a:extLst>
          </p:cNvPr>
          <p:cNvSpPr txBox="1"/>
          <p:nvPr/>
        </p:nvSpPr>
        <p:spPr>
          <a:xfrm>
            <a:off x="4276920" y="4337143"/>
            <a:ext cx="4373215" cy="2460032"/>
          </a:xfrm>
          <a:prstGeom prst="rect">
            <a:avLst/>
          </a:prstGeom>
          <a:noFill/>
        </p:spPr>
        <p:txBody>
          <a:bodyPr wrap="square" rtlCol="0">
            <a:spAutoFit/>
          </a:bodyPr>
          <a:lstStyle/>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&lt;video width:”33px” height:”31px” autoplay&gt;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&lt;source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src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=”Romes-collesum.mp4” type=”video/mp4”&gt;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&lt;source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src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=”Romes-colleusm</a:t>
            </a:r>
            <a:r>
              <a:rPr lang="en-US" kern="100" dirty="0">
                <a:latin typeface="Times New Roman" panose="02020603050405020304" pitchFamily="18" charset="0"/>
                <a:ea typeface="Calibri" panose="020F0502020204030204" pitchFamily="34" charset="0"/>
                <a:cs typeface="Times New Roman" panose="02020603050405020304" pitchFamily="18" charset="0"/>
              </a:rPr>
              <a: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ogg” type=”video.ogg&gt;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&lt;/video&gt;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770550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33"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480"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765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video>
              <p:cMediaNode vol="80000">
                <p:cTn id="21" fill="hold" display="0">
                  <p:stCondLst>
                    <p:cond delay="indefinite"/>
                  </p:stCondLst>
                </p:cTn>
                <p:tgtEl>
                  <p:spTgt spid="6"/>
                </p:tgtEl>
              </p:cMediaNode>
            </p:video>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6"/>
                                        </p:tgtEl>
                                      </p:cBhvr>
                                    </p:cmd>
                                  </p:childTnLst>
                                </p:cTn>
                              </p:par>
                            </p:childTnLst>
                          </p:cTn>
                        </p:par>
                      </p:childTnLst>
                    </p:cTn>
                  </p:par>
                </p:childTnLst>
              </p:cTn>
              <p:nextCondLst>
                <p:cond evt="onClick" delay="0">
                  <p:tgtEl>
                    <p:spTgt spid="6"/>
                  </p:tgtEl>
                </p:cond>
              </p:nextCondLst>
            </p:seq>
            <p:video>
              <p:cMediaNode vol="80000">
                <p:cTn id="27" fill="hold" display="0">
                  <p:stCondLst>
                    <p:cond delay="indefinite"/>
                  </p:stCondLst>
                </p:cTn>
                <p:tgtEl>
                  <p:spTgt spid="8"/>
                </p:tgtEl>
              </p:cMediaNode>
            </p:video>
            <p:seq concurrent="1" nextAc="seek">
              <p:cTn id="28" restart="whenNotActive" fill="hold" evtFilter="cancelBubble" nodeType="interactiveSeq">
                <p:stCondLst>
                  <p:cond evt="onClick" delay="0">
                    <p:tgtEl>
                      <p:spTgt spid="8"/>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n abstract burst of blue and pink">
            <a:extLst>
              <a:ext uri="{FF2B5EF4-FFF2-40B4-BE49-F238E27FC236}">
                <a16:creationId xmlns:a16="http://schemas.microsoft.com/office/drawing/2014/main" id="{86B07B9F-4DF6-A573-E951-5A7AC0829F84}"/>
              </a:ext>
            </a:extLst>
          </p:cNvPr>
          <p:cNvPicPr>
            <a:picLocks noChangeAspect="1"/>
          </p:cNvPicPr>
          <p:nvPr/>
        </p:nvPicPr>
        <p:blipFill rotWithShape="1">
          <a:blip r:embed="rId4">
            <a:alphaModFix amt="50000"/>
          </a:blip>
          <a:srcRect l="25"/>
          <a:stretch/>
        </p:blipFill>
        <p:spPr>
          <a:xfrm>
            <a:off x="20" y="10"/>
            <a:ext cx="12188930" cy="6857990"/>
          </a:xfrm>
          <a:prstGeom prst="rect">
            <a:avLst/>
          </a:prstGeom>
        </p:spPr>
      </p:pic>
      <p:sp>
        <p:nvSpPr>
          <p:cNvPr id="2" name="Title 1">
            <a:extLst>
              <a:ext uri="{FF2B5EF4-FFF2-40B4-BE49-F238E27FC236}">
                <a16:creationId xmlns:a16="http://schemas.microsoft.com/office/drawing/2014/main" id="{4C5402F9-4264-B75A-38FC-DD9AC5C489C4}"/>
              </a:ext>
            </a:extLst>
          </p:cNvPr>
          <p:cNvSpPr>
            <a:spLocks noGrp="1"/>
          </p:cNvSpPr>
          <p:nvPr>
            <p:ph type="title"/>
          </p:nvPr>
        </p:nvSpPr>
        <p:spPr/>
        <p:txBody>
          <a:bodyPr/>
          <a:lstStyle/>
          <a:p>
            <a:pPr algn="ctr"/>
            <a:r>
              <a:rPr lang="en-US" sz="2800" u="sng" dirty="0"/>
              <a:t>Audio File/Water Running</a:t>
            </a:r>
          </a:p>
        </p:txBody>
      </p:sp>
      <p:sp>
        <p:nvSpPr>
          <p:cNvPr id="3" name="Content Placeholder 2">
            <a:extLst>
              <a:ext uri="{FF2B5EF4-FFF2-40B4-BE49-F238E27FC236}">
                <a16:creationId xmlns:a16="http://schemas.microsoft.com/office/drawing/2014/main" id="{EABCAF37-075E-3B57-4B7C-0F1D47A950D5}"/>
              </a:ext>
            </a:extLst>
          </p:cNvPr>
          <p:cNvSpPr>
            <a:spLocks noGrp="1"/>
          </p:cNvSpPr>
          <p:nvPr>
            <p:ph idx="1"/>
          </p:nvPr>
        </p:nvSpPr>
        <p:spPr/>
        <p:txBody>
          <a:bodyPr/>
          <a:lstStyle/>
          <a:p>
            <a:pPr marL="0" indent="0">
              <a:buNone/>
            </a:pPr>
            <a:r>
              <a:rPr lang="en-US" dirty="0"/>
              <a:t>Water running is the option I chose because the main point of transportation in the company is a cruise ship.  Also, most all of my destination pages- along with my homepage- have water in the background image. Tap on the image to hear the file.</a:t>
            </a:r>
          </a:p>
          <a:p>
            <a:pPr marL="0" indent="0">
              <a:buNone/>
            </a:pPr>
            <a:endParaRPr lang="en-US" dirty="0"/>
          </a:p>
          <a:p>
            <a:pPr marL="0" indent="0">
              <a:buNone/>
            </a:pPr>
            <a:r>
              <a:rPr lang="en-US" dirty="0"/>
              <a:t>					</a:t>
            </a:r>
          </a:p>
        </p:txBody>
      </p:sp>
      <p:pic>
        <p:nvPicPr>
          <p:cNvPr id="5" name="waves">
            <a:hlinkClick r:id="" action="ppaction://media"/>
            <a:extLst>
              <a:ext uri="{FF2B5EF4-FFF2-40B4-BE49-F238E27FC236}">
                <a16:creationId xmlns:a16="http://schemas.microsoft.com/office/drawing/2014/main" id="{3D28106B-967A-2CD0-1542-793E0C3E72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401481" y="3664336"/>
            <a:ext cx="487363" cy="487363"/>
          </a:xfrm>
          <a:prstGeom prst="rect">
            <a:avLst/>
          </a:prstGeom>
        </p:spPr>
      </p:pic>
    </p:spTree>
    <p:extLst>
      <p:ext uri="{BB962C8B-B14F-4D97-AF65-F5344CB8AC3E}">
        <p14:creationId xmlns:p14="http://schemas.microsoft.com/office/powerpoint/2010/main" val="9975445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5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n abstract burst of blue and pink">
            <a:extLst>
              <a:ext uri="{FF2B5EF4-FFF2-40B4-BE49-F238E27FC236}">
                <a16:creationId xmlns:a16="http://schemas.microsoft.com/office/drawing/2014/main" id="{86B07B9F-4DF6-A573-E951-5A7AC0829F84}"/>
              </a:ext>
            </a:extLst>
          </p:cNvPr>
          <p:cNvPicPr>
            <a:picLocks noChangeAspect="1"/>
          </p:cNvPicPr>
          <p:nvPr/>
        </p:nvPicPr>
        <p:blipFill rotWithShape="1">
          <a:blip r:embed="rId2">
            <a:alphaModFix amt="50000"/>
          </a:blip>
          <a:srcRect l="25"/>
          <a:stretch/>
        </p:blipFill>
        <p:spPr>
          <a:xfrm>
            <a:off x="20" y="10"/>
            <a:ext cx="12188930" cy="6857990"/>
          </a:xfrm>
          <a:prstGeom prst="rect">
            <a:avLst/>
          </a:prstGeom>
        </p:spPr>
      </p:pic>
      <p:sp>
        <p:nvSpPr>
          <p:cNvPr id="2" name="Title 1">
            <a:extLst>
              <a:ext uri="{FF2B5EF4-FFF2-40B4-BE49-F238E27FC236}">
                <a16:creationId xmlns:a16="http://schemas.microsoft.com/office/drawing/2014/main" id="{E61C2575-E6E6-2736-B4F3-16E962C7EDFD}"/>
              </a:ext>
            </a:extLst>
          </p:cNvPr>
          <p:cNvSpPr>
            <a:spLocks noGrp="1"/>
          </p:cNvSpPr>
          <p:nvPr>
            <p:ph type="title"/>
          </p:nvPr>
        </p:nvSpPr>
        <p:spPr/>
        <p:txBody>
          <a:bodyPr/>
          <a:lstStyle/>
          <a:p>
            <a:pPr algn="ctr"/>
            <a:r>
              <a:rPr lang="en-US" dirty="0"/>
              <a:t>Banner Designs</a:t>
            </a:r>
          </a:p>
        </p:txBody>
      </p:sp>
      <p:pic>
        <p:nvPicPr>
          <p:cNvPr id="5" name="Picture 4" descr="Text">
            <a:extLst>
              <a:ext uri="{FF2B5EF4-FFF2-40B4-BE49-F238E27FC236}">
                <a16:creationId xmlns:a16="http://schemas.microsoft.com/office/drawing/2014/main" id="{60D6462B-1E44-2268-F451-D4075F144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630" y="1371600"/>
            <a:ext cx="9523581" cy="5387009"/>
          </a:xfrm>
          <a:prstGeom prst="rect">
            <a:avLst/>
          </a:prstGeom>
        </p:spPr>
      </p:pic>
    </p:spTree>
    <p:extLst>
      <p:ext uri="{BB962C8B-B14F-4D97-AF65-F5344CB8AC3E}">
        <p14:creationId xmlns:p14="http://schemas.microsoft.com/office/powerpoint/2010/main" val="99451834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n abstract burst of blue and pink">
            <a:extLst>
              <a:ext uri="{FF2B5EF4-FFF2-40B4-BE49-F238E27FC236}">
                <a16:creationId xmlns:a16="http://schemas.microsoft.com/office/drawing/2014/main" id="{86B07B9F-4DF6-A573-E951-5A7AC0829F84}"/>
              </a:ext>
            </a:extLst>
          </p:cNvPr>
          <p:cNvPicPr>
            <a:picLocks noChangeAspect="1"/>
          </p:cNvPicPr>
          <p:nvPr/>
        </p:nvPicPr>
        <p:blipFill rotWithShape="1">
          <a:blip r:embed="rId2">
            <a:alphaModFix amt="50000"/>
          </a:blip>
          <a:srcRect l="25"/>
          <a:stretch/>
        </p:blipFill>
        <p:spPr>
          <a:xfrm>
            <a:off x="0" y="0"/>
            <a:ext cx="12188930" cy="6857990"/>
          </a:xfrm>
          <a:prstGeom prst="rect">
            <a:avLst/>
          </a:prstGeom>
        </p:spPr>
      </p:pic>
      <p:sp>
        <p:nvSpPr>
          <p:cNvPr id="2" name="TextBox 1">
            <a:extLst>
              <a:ext uri="{FF2B5EF4-FFF2-40B4-BE49-F238E27FC236}">
                <a16:creationId xmlns:a16="http://schemas.microsoft.com/office/drawing/2014/main" id="{7629E934-19E3-75F4-78A9-4F68D1B3BAA2}"/>
              </a:ext>
            </a:extLst>
          </p:cNvPr>
          <p:cNvSpPr txBox="1"/>
          <p:nvPr/>
        </p:nvSpPr>
        <p:spPr>
          <a:xfrm>
            <a:off x="4084983" y="536713"/>
            <a:ext cx="3727174" cy="461665"/>
          </a:xfrm>
          <a:prstGeom prst="rect">
            <a:avLst/>
          </a:prstGeom>
          <a:noFill/>
        </p:spPr>
        <p:txBody>
          <a:bodyPr wrap="square" rtlCol="0">
            <a:spAutoFit/>
          </a:bodyPr>
          <a:lstStyle/>
          <a:p>
            <a:pPr algn="ctr"/>
            <a:r>
              <a:rPr lang="en-US" sz="2400" dirty="0"/>
              <a:t>References</a:t>
            </a:r>
          </a:p>
        </p:txBody>
      </p:sp>
      <p:sp>
        <p:nvSpPr>
          <p:cNvPr id="3" name="TextBox 2">
            <a:extLst>
              <a:ext uri="{FF2B5EF4-FFF2-40B4-BE49-F238E27FC236}">
                <a16:creationId xmlns:a16="http://schemas.microsoft.com/office/drawing/2014/main" id="{F3E4F9AF-C01A-CCB7-22D3-7B5728ED800F}"/>
              </a:ext>
            </a:extLst>
          </p:cNvPr>
          <p:cNvSpPr txBox="1"/>
          <p:nvPr/>
        </p:nvSpPr>
        <p:spPr>
          <a:xfrm>
            <a:off x="1272209" y="1490870"/>
            <a:ext cx="10167730" cy="4715458"/>
          </a:xfrm>
          <a:prstGeom prst="rect">
            <a:avLst/>
          </a:prstGeom>
          <a:noFill/>
        </p:spPr>
        <p:txBody>
          <a:bodyPr wrap="square" rtlCol="0">
            <a:spAutoFit/>
          </a:bodyPr>
          <a:lstStyle/>
          <a:p>
            <a:pPr marL="0" marR="0">
              <a:lnSpc>
                <a:spcPct val="150000"/>
              </a:lnSpc>
              <a:spcBef>
                <a:spcPts val="0"/>
              </a:spcBef>
              <a:spcAft>
                <a:spcPts val="800"/>
              </a:spcAft>
            </a:pPr>
            <a:r>
              <a:rPr lang="en-US" sz="1800" kern="100" dirty="0">
                <a:effectLst/>
                <a:latin typeface="Segoe UI" panose="020B0502040204020203" pitchFamily="34" charset="0"/>
                <a:ea typeface="Calibri" panose="020F0502020204030204" pitchFamily="34" charset="0"/>
                <a:cs typeface="Times New Roman" panose="02020603050405020304" pitchFamily="18" charset="0"/>
              </a:rPr>
              <a:t>Avans, M.(2023). a-scenic-view-of-the-colosseum-in-</a:t>
            </a:r>
            <a:r>
              <a:rPr lang="en-US" sz="1800" kern="100" dirty="0" err="1">
                <a:effectLst/>
                <a:latin typeface="Segoe UI" panose="020B0502040204020203" pitchFamily="34" charset="0"/>
                <a:ea typeface="Calibri" panose="020F0502020204030204" pitchFamily="34" charset="0"/>
                <a:cs typeface="Times New Roman" panose="02020603050405020304" pitchFamily="18" charset="0"/>
              </a:rPr>
              <a:t>rome</a:t>
            </a:r>
            <a:r>
              <a:rPr lang="en-US" sz="1800" kern="100" dirty="0">
                <a:effectLst/>
                <a:latin typeface="Segoe UI" panose="020B0502040204020203" pitchFamily="34" charset="0"/>
                <a:ea typeface="Calibri" panose="020F0502020204030204" pitchFamily="34" charset="0"/>
                <a:cs typeface="Times New Roman" panose="02020603050405020304" pitchFamily="18" charset="0"/>
              </a:rPr>
              <a:t>. </a:t>
            </a:r>
            <a:r>
              <a:rPr lang="en-US" sz="1800" i="1" kern="100" dirty="0">
                <a:effectLst/>
                <a:latin typeface="Segoe UI" panose="020B0502040204020203" pitchFamily="34" charset="0"/>
                <a:ea typeface="Calibri" panose="020F0502020204030204" pitchFamily="34" charset="0"/>
                <a:cs typeface="Times New Roman" panose="02020603050405020304" pitchFamily="18" charset="0"/>
              </a:rPr>
              <a:t>Pexels.com.</a:t>
            </a:r>
            <a:r>
              <a:rPr lang="en-US" sz="1800" kern="100" dirty="0">
                <a:effectLst/>
                <a:latin typeface="Segoe UI" panose="020B0502040204020203" pitchFamily="34" charset="0"/>
                <a:ea typeface="Calibri" panose="020F0502020204030204" pitchFamily="34" charset="0"/>
                <a:cs typeface="Times New Roman" panose="02020603050405020304" pitchFamily="18" charset="0"/>
              </a:rPr>
              <a:t> </a:t>
            </a:r>
            <a:r>
              <a:rPr lang="en-US" sz="1800" u="sng" kern="100" dirty="0">
                <a:effectLst/>
                <a:latin typeface="Segoe UI" panose="020B0502040204020203" pitchFamily="34" charset="0"/>
                <a:ea typeface="Calibri" panose="020F0502020204030204" pitchFamily="34" charset="0"/>
                <a:cs typeface="Times New Roman" panose="02020603050405020304" pitchFamily="18" charset="0"/>
              </a:rPr>
              <a:t>https://www.pexels.com </a:t>
            </a:r>
            <a:r>
              <a:rPr lang="en-US" sz="1800" u="none" strike="noStrike" kern="100" dirty="0">
                <a:solidFill>
                  <a:srgbClr val="5F5F5F"/>
                </a:solidFill>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		</a:t>
            </a:r>
            <a:r>
              <a:rPr lang="en-US" sz="1800" u="sng" kern="100" dirty="0">
                <a:effectLst/>
                <a:latin typeface="Segoe UI" panose="020B0502040204020203"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/video/a-scenic-view-of-the-colosseum-in-rome-5087349/</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1800" u="none" strike="noStrike"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u="sng" kern="100" dirty="0">
                <a:effectLst/>
                <a:latin typeface="Calibri" panose="020F0502020204030204" pitchFamily="34" charset="0"/>
                <a:ea typeface="Calibri" panose="020F0502020204030204" pitchFamily="34" charset="0"/>
                <a:cs typeface="Times New Roman" panose="02020603050405020304" pitchFamily="18" charset="0"/>
              </a:rPr>
              <a:t>Distill.(2023). </a:t>
            </a:r>
            <a:r>
              <a:rPr lang="en-US" sz="1800" u="none" strike="noStrike" kern="100" dirty="0">
                <a:effectLst/>
                <a:latin typeface="Times New Roman" panose="02020603050405020304" pitchFamily="18" charset="0"/>
                <a:ea typeface="Calibri" panose="020F0502020204030204" pitchFamily="34" charset="0"/>
                <a:cs typeface="Times New Roman" panose="02020603050405020304" pitchFamily="18" charset="0"/>
              </a:rPr>
              <a:t>arc-de-triomphe-in-</a:t>
            </a:r>
            <a:r>
              <a:rPr lang="en-US" sz="1800" u="none" strike="noStrike" kern="100" dirty="0" err="1">
                <a:effectLst/>
                <a:latin typeface="Times New Roman" panose="02020603050405020304" pitchFamily="18" charset="0"/>
                <a:ea typeface="Calibri" panose="020F0502020204030204" pitchFamily="34" charset="0"/>
                <a:cs typeface="Times New Roman" panose="02020603050405020304" pitchFamily="18" charset="0"/>
              </a:rPr>
              <a:t>paris</a:t>
            </a:r>
            <a:r>
              <a:rPr lang="en-US" sz="1800" u="sng"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i="1" u="sng" kern="100" dirty="0">
                <a:effectLst/>
                <a:latin typeface="Calibri" panose="020F0502020204030204" pitchFamily="34" charset="0"/>
                <a:ea typeface="Calibri" panose="020F0502020204030204" pitchFamily="34" charset="0"/>
                <a:cs typeface="Times New Roman" panose="02020603050405020304" pitchFamily="18" charset="0"/>
              </a:rPr>
              <a:t> Pexels.com. </a:t>
            </a:r>
            <a:r>
              <a:rPr lang="en-US" sz="1800" u="sng" kern="100" dirty="0">
                <a:effectLst/>
                <a:latin typeface="Times New Roman" panose="02020603050405020304" pitchFamily="18"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https://www.pexels.com/video/arc-de-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u="sng" kern="100" dirty="0">
                <a:effectLst/>
                <a:latin typeface="Times New Roman" panose="02020603050405020304" pitchFamily="18" charset="0"/>
                <a:ea typeface="Calibri" panose="020F0502020204030204" pitchFamily="34" charset="0"/>
                <a:cs typeface="Times New Roman" panose="02020603050405020304" pitchFamily="18" charset="0"/>
              </a:rPr>
              <a:t>triomphe-in-paris-852352/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1800" kern="100" dirty="0">
                <a:effectLst/>
                <a:latin typeface="Segoe UI" panose="020B0502040204020203" pitchFamily="34" charset="0"/>
                <a:ea typeface="Calibri" panose="020F0502020204030204" pitchFamily="34" charset="0"/>
                <a:cs typeface="Times New Roman" panose="02020603050405020304" pitchFamily="18" charset="0"/>
              </a:rPr>
              <a:t>Emmanuelle.(2023). Water Waves on a Beach with Wind. </a:t>
            </a:r>
            <a:r>
              <a:rPr lang="en-US" sz="1800" i="1" kern="100" dirty="0">
                <a:effectLst/>
                <a:latin typeface="Segoe UI" panose="020B0502040204020203" pitchFamily="34" charset="0"/>
                <a:ea typeface="Calibri" panose="020F0502020204030204" pitchFamily="34" charset="0"/>
                <a:cs typeface="Times New Roman" panose="02020603050405020304" pitchFamily="18" charset="0"/>
              </a:rPr>
              <a:t>Pixabay.com. </a:t>
            </a:r>
            <a:r>
              <a:rPr lang="en-US" sz="1800" kern="100" dirty="0">
                <a:effectLst/>
                <a:latin typeface="Segoe UI" panose="020B0502040204020203" pitchFamily="34" charset="0"/>
                <a:ea typeface="Calibri" panose="020F0502020204030204" pitchFamily="34" charset="0"/>
                <a:cs typeface="Times New Roman" panose="02020603050405020304" pitchFamily="18" charset="0"/>
              </a:rPr>
              <a:t> </a:t>
            </a:r>
            <a:r>
              <a:rPr lang="en-US" sz="1800" u="sng" kern="100" dirty="0">
                <a:effectLst/>
                <a:latin typeface="Calibri" panose="020F050202020403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https://pixabay.com/sound-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u="sng" kern="100" dirty="0">
                <a:effectLst/>
                <a:latin typeface="Times New Roman" panose="02020603050405020304" pitchFamily="18" charset="0"/>
                <a:ea typeface="Calibri" panose="020F0502020204030204" pitchFamily="34" charset="0"/>
                <a:cs typeface="Times New Roman" panose="02020603050405020304" pitchFamily="18" charset="0"/>
              </a:rPr>
              <a:t>effects/search/waves/</a:t>
            </a:r>
            <a:r>
              <a:rPr lang="en-US" sz="1800" u="sng"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b="0" u="sng" dirty="0" err="1">
                <a:effectLst/>
                <a:latin typeface="Times New Roman" panose="02020603050405020304" pitchFamily="18" charset="0"/>
                <a:ea typeface="Times New Roman" panose="02020603050405020304" pitchFamily="18" charset="0"/>
              </a:rPr>
              <a:t>Ricooder</a:t>
            </a:r>
            <a:r>
              <a:rPr lang="en-US" sz="1800" b="0" u="sng" dirty="0">
                <a:effectLst/>
                <a:latin typeface="Times New Roman" panose="02020603050405020304" pitchFamily="18" charset="0"/>
                <a:ea typeface="Times New Roman" panose="02020603050405020304" pitchFamily="18" charset="0"/>
              </a:rPr>
              <a:t>.(2023). </a:t>
            </a:r>
            <a:r>
              <a:rPr lang="en-US" sz="1800" b="0" dirty="0">
                <a:effectLst/>
                <a:latin typeface="Times New Roman" panose="02020603050405020304" pitchFamily="18" charset="0"/>
                <a:ea typeface="Times New Roman" panose="02020603050405020304" pitchFamily="18" charset="0"/>
              </a:rPr>
              <a:t>Night to Day Hyper Lapse of Reichstag Building with Spree River, Berlin, </a:t>
            </a:r>
            <a:endParaRPr lang="en-US" sz="1800" b="1"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ea typeface="Times New Roman" panose="02020603050405020304" pitchFamily="18" charset="0"/>
              </a:rPr>
              <a:t>	Germany. </a:t>
            </a:r>
            <a:r>
              <a:rPr lang="en-US" sz="1800" b="0" i="1" dirty="0">
                <a:effectLst/>
                <a:latin typeface="Times New Roman" panose="02020603050405020304" pitchFamily="18" charset="0"/>
                <a:ea typeface="Times New Roman" panose="02020603050405020304" pitchFamily="18" charset="0"/>
              </a:rPr>
              <a:t>ShutterStock.com.</a:t>
            </a:r>
            <a:r>
              <a:rPr lang="en-US" sz="1800" b="0" dirty="0">
                <a:effectLst/>
                <a:latin typeface="Times New Roman" panose="02020603050405020304" pitchFamily="18" charset="0"/>
                <a:ea typeface="Times New Roman" panose="02020603050405020304" pitchFamily="18" charset="0"/>
              </a:rPr>
              <a:t> </a:t>
            </a:r>
            <a:r>
              <a:rPr lang="en-US" sz="1800" b="0" u="sng" dirty="0">
                <a:effectLst/>
                <a:latin typeface="Times New Roman" panose="02020603050405020304" pitchFamily="18" charset="0"/>
                <a:ea typeface="Times New Roman" panose="02020603050405020304" pitchFamily="18" charset="0"/>
                <a:hlinkClick r:id="rId6">
                  <a:extLst>
                    <a:ext uri="{A12FA001-AC4F-418D-AE19-62706E023703}">
                      <ahyp:hlinkClr xmlns:ahyp="http://schemas.microsoft.com/office/drawing/2018/hyperlinkcolor" val="tx"/>
                    </a:ext>
                  </a:extLst>
                </a:hlinkClick>
              </a:rPr>
              <a:t>https://www.shutterstock.com/video/clip-1060205663-</a:t>
            </a:r>
            <a:endParaRPr lang="en-US" sz="1800" b="1"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0"/>
              </a:spcAft>
            </a:pPr>
            <a:r>
              <a:rPr lang="en-US" sz="1800" b="0" dirty="0">
                <a:effectLst/>
                <a:latin typeface="Times New Roman" panose="02020603050405020304" pitchFamily="18" charset="0"/>
                <a:ea typeface="Times New Roman" panose="02020603050405020304" pitchFamily="18" charset="0"/>
              </a:rPr>
              <a:t>	night-day-hyper-lapse-</a:t>
            </a:r>
            <a:r>
              <a:rPr lang="en-US" sz="1800" b="0" dirty="0" err="1">
                <a:effectLst/>
                <a:latin typeface="Times New Roman" panose="02020603050405020304" pitchFamily="18" charset="0"/>
                <a:ea typeface="Times New Roman" panose="02020603050405020304" pitchFamily="18" charset="0"/>
              </a:rPr>
              <a:t>reichstag</a:t>
            </a:r>
            <a:r>
              <a:rPr lang="en-US" sz="1800" b="0" dirty="0">
                <a:effectLst/>
                <a:latin typeface="Times New Roman" panose="02020603050405020304" pitchFamily="18" charset="0"/>
                <a:ea typeface="Times New Roman" panose="02020603050405020304" pitchFamily="18" charset="0"/>
              </a:rPr>
              <a:t>-building-spree</a:t>
            </a:r>
            <a:endParaRPr lang="en-US" sz="1800" b="1" dirty="0">
              <a:effectLst/>
              <a:latin typeface="Times New Roman" panose="02020603050405020304" pitchFamily="18" charset="0"/>
              <a:ea typeface="Times New Roman" panose="02020603050405020304" pitchFamily="18" charset="0"/>
            </a:endParaRPr>
          </a:p>
          <a:p>
            <a:pPr marL="0" marR="0">
              <a:lnSpc>
                <a:spcPct val="150000"/>
              </a:lnSpc>
              <a:spcBef>
                <a:spcPts val="0"/>
              </a:spcBef>
              <a:spcAft>
                <a:spcPts val="800"/>
              </a:spcAft>
            </a:pPr>
            <a:r>
              <a:rPr lang="en-US" sz="1800" kern="1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7105169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n abstract burst of blue and pink">
            <a:extLst>
              <a:ext uri="{FF2B5EF4-FFF2-40B4-BE49-F238E27FC236}">
                <a16:creationId xmlns:a16="http://schemas.microsoft.com/office/drawing/2014/main" id="{86B07B9F-4DF6-A573-E951-5A7AC0829F84}"/>
              </a:ext>
            </a:extLst>
          </p:cNvPr>
          <p:cNvPicPr>
            <a:picLocks noChangeAspect="1"/>
          </p:cNvPicPr>
          <p:nvPr/>
        </p:nvPicPr>
        <p:blipFill rotWithShape="1">
          <a:blip r:embed="rId2">
            <a:alphaModFix amt="50000"/>
          </a:blip>
          <a:srcRect l="25"/>
          <a:stretch/>
        </p:blipFill>
        <p:spPr>
          <a:xfrm>
            <a:off x="20" y="10"/>
            <a:ext cx="12188930" cy="6857990"/>
          </a:xfrm>
          <a:prstGeom prst="rect">
            <a:avLst/>
          </a:prstGeom>
        </p:spPr>
      </p:pic>
      <p:sp>
        <p:nvSpPr>
          <p:cNvPr id="5" name="Title 4">
            <a:extLst>
              <a:ext uri="{FF2B5EF4-FFF2-40B4-BE49-F238E27FC236}">
                <a16:creationId xmlns:a16="http://schemas.microsoft.com/office/drawing/2014/main" id="{7533D2C4-DC19-4381-015F-54D3AD7BEB62}"/>
              </a:ext>
            </a:extLst>
          </p:cNvPr>
          <p:cNvSpPr>
            <a:spLocks noGrp="1"/>
          </p:cNvSpPr>
          <p:nvPr>
            <p:ph type="title"/>
          </p:nvPr>
        </p:nvSpPr>
        <p:spPr/>
        <p:txBody>
          <a:bodyPr/>
          <a:lstStyle/>
          <a:p>
            <a:r>
              <a:rPr lang="en-US" dirty="0"/>
              <a:t>Questions to ask Client</a:t>
            </a:r>
          </a:p>
        </p:txBody>
      </p:sp>
      <p:sp>
        <p:nvSpPr>
          <p:cNvPr id="6" name="Content Placeholder 5">
            <a:extLst>
              <a:ext uri="{FF2B5EF4-FFF2-40B4-BE49-F238E27FC236}">
                <a16:creationId xmlns:a16="http://schemas.microsoft.com/office/drawing/2014/main" id="{5B5CA367-7300-C8C6-571A-EBE9B6D68916}"/>
              </a:ext>
            </a:extLst>
          </p:cNvPr>
          <p:cNvSpPr>
            <a:spLocks noGrp="1"/>
          </p:cNvSpPr>
          <p:nvPr>
            <p:ph idx="1"/>
          </p:nvPr>
        </p:nvSpPr>
        <p:spPr/>
        <p:txBody>
          <a:bodyPr numCol="3"/>
          <a:lstStyle/>
          <a:p>
            <a:r>
              <a:rPr lang="en-US" dirty="0"/>
              <a:t>Customer demographics:</a:t>
            </a:r>
            <a:endParaRPr lang="en-US" sz="2000" dirty="0"/>
          </a:p>
          <a:p>
            <a:r>
              <a:rPr lang="en-US" sz="2000" dirty="0"/>
              <a:t>What are the </a:t>
            </a:r>
            <a:r>
              <a:rPr lang="en-US" sz="2000" dirty="0" err="1"/>
              <a:t>demograpchic</a:t>
            </a:r>
            <a:r>
              <a:rPr lang="en-US" sz="2000" dirty="0"/>
              <a:t> of the customers?(age/family/singles/couples/young people)</a:t>
            </a:r>
          </a:p>
          <a:p>
            <a:r>
              <a:rPr lang="en-US" sz="2000" dirty="0"/>
              <a:t>What are their interest?(arts/entertainment/history/music/shopping)</a:t>
            </a:r>
          </a:p>
          <a:p>
            <a:endParaRPr lang="en-US" sz="2000" dirty="0"/>
          </a:p>
          <a:p>
            <a:r>
              <a:rPr lang="en-US" dirty="0"/>
              <a:t>Customer Packages</a:t>
            </a:r>
          </a:p>
          <a:p>
            <a:r>
              <a:rPr lang="en-US" sz="2000" dirty="0"/>
              <a:t>If more that one demographic, do you want to offer more packages</a:t>
            </a:r>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Included in packages</a:t>
            </a:r>
          </a:p>
          <a:p>
            <a:r>
              <a:rPr lang="en-US" sz="2000" dirty="0"/>
              <a:t>Are </a:t>
            </a:r>
            <a:r>
              <a:rPr lang="en-US" sz="2000" dirty="0" err="1"/>
              <a:t>hitel</a:t>
            </a:r>
            <a:r>
              <a:rPr lang="en-US" sz="2000" dirty="0"/>
              <a:t> stays included</a:t>
            </a:r>
          </a:p>
          <a:p>
            <a:r>
              <a:rPr lang="en-US" sz="2000" dirty="0"/>
              <a:t>Are tour groups included for site seeing</a:t>
            </a:r>
          </a:p>
        </p:txBody>
      </p:sp>
    </p:spTree>
    <p:extLst>
      <p:ext uri="{BB962C8B-B14F-4D97-AF65-F5344CB8AC3E}">
        <p14:creationId xmlns:p14="http://schemas.microsoft.com/office/powerpoint/2010/main" val="119817641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n abstract burst of blue and pink">
            <a:extLst>
              <a:ext uri="{FF2B5EF4-FFF2-40B4-BE49-F238E27FC236}">
                <a16:creationId xmlns:a16="http://schemas.microsoft.com/office/drawing/2014/main" id="{86B07B9F-4DF6-A573-E951-5A7AC0829F84}"/>
              </a:ext>
            </a:extLst>
          </p:cNvPr>
          <p:cNvPicPr>
            <a:picLocks noChangeAspect="1"/>
          </p:cNvPicPr>
          <p:nvPr/>
        </p:nvPicPr>
        <p:blipFill rotWithShape="1">
          <a:blip r:embed="rId2">
            <a:alphaModFix amt="50000"/>
          </a:blip>
          <a:srcRect l="25"/>
          <a:stretch/>
        </p:blipFill>
        <p:spPr>
          <a:xfrm>
            <a:off x="20" y="10"/>
            <a:ext cx="12188930" cy="6857990"/>
          </a:xfrm>
          <a:prstGeom prst="rect">
            <a:avLst/>
          </a:prstGeom>
        </p:spPr>
      </p:pic>
      <p:sp>
        <p:nvSpPr>
          <p:cNvPr id="5" name="Title 4">
            <a:extLst>
              <a:ext uri="{FF2B5EF4-FFF2-40B4-BE49-F238E27FC236}">
                <a16:creationId xmlns:a16="http://schemas.microsoft.com/office/drawing/2014/main" id="{679EB99A-FF81-F0AC-E33A-32C527B40D6B}"/>
              </a:ext>
            </a:extLst>
          </p:cNvPr>
          <p:cNvSpPr>
            <a:spLocks noGrp="1"/>
          </p:cNvSpPr>
          <p:nvPr>
            <p:ph type="title"/>
          </p:nvPr>
        </p:nvSpPr>
        <p:spPr/>
        <p:txBody>
          <a:bodyPr/>
          <a:lstStyle/>
          <a:p>
            <a:pPr algn="ctr"/>
            <a:r>
              <a:rPr lang="en-US"/>
              <a:t>sitemap</a:t>
            </a:r>
            <a:endParaRPr lang="en-US" dirty="0"/>
          </a:p>
        </p:txBody>
      </p:sp>
      <p:pic>
        <p:nvPicPr>
          <p:cNvPr id="14" name="Picture Placeholder 13">
            <a:extLst>
              <a:ext uri="{FF2B5EF4-FFF2-40B4-BE49-F238E27FC236}">
                <a16:creationId xmlns:a16="http://schemas.microsoft.com/office/drawing/2014/main" id="{76A3A94E-D1B1-CE16-66F9-55A9EEB61CF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2731319" y="2052638"/>
            <a:ext cx="5691137" cy="4195762"/>
          </a:xfrm>
        </p:spPr>
      </p:pic>
    </p:spTree>
    <p:extLst>
      <p:ext uri="{BB962C8B-B14F-4D97-AF65-F5344CB8AC3E}">
        <p14:creationId xmlns:p14="http://schemas.microsoft.com/office/powerpoint/2010/main" val="102126810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n abstract burst of blue and pink">
            <a:extLst>
              <a:ext uri="{FF2B5EF4-FFF2-40B4-BE49-F238E27FC236}">
                <a16:creationId xmlns:a16="http://schemas.microsoft.com/office/drawing/2014/main" id="{86B07B9F-4DF6-A573-E951-5A7AC0829F84}"/>
              </a:ext>
            </a:extLst>
          </p:cNvPr>
          <p:cNvPicPr>
            <a:picLocks noChangeAspect="1"/>
          </p:cNvPicPr>
          <p:nvPr/>
        </p:nvPicPr>
        <p:blipFill rotWithShape="1">
          <a:blip r:embed="rId2">
            <a:alphaModFix amt="50000"/>
          </a:blip>
          <a:srcRect l="25"/>
          <a:stretch/>
        </p:blipFill>
        <p:spPr>
          <a:xfrm>
            <a:off x="20" y="10"/>
            <a:ext cx="12188930" cy="6857990"/>
          </a:xfrm>
          <a:prstGeom prst="rect">
            <a:avLst/>
          </a:prstGeom>
        </p:spPr>
      </p:pic>
      <p:sp>
        <p:nvSpPr>
          <p:cNvPr id="5" name="Title 4">
            <a:extLst>
              <a:ext uri="{FF2B5EF4-FFF2-40B4-BE49-F238E27FC236}">
                <a16:creationId xmlns:a16="http://schemas.microsoft.com/office/drawing/2014/main" id="{468362DE-6F6E-5878-6249-CD195CEB27AD}"/>
              </a:ext>
            </a:extLst>
          </p:cNvPr>
          <p:cNvSpPr>
            <a:spLocks noGrp="1"/>
          </p:cNvSpPr>
          <p:nvPr>
            <p:ph type="title"/>
          </p:nvPr>
        </p:nvSpPr>
        <p:spPr>
          <a:xfrm>
            <a:off x="839788" y="457200"/>
            <a:ext cx="3931920" cy="1701538"/>
          </a:xfrm>
        </p:spPr>
        <p:txBody>
          <a:bodyPr anchor="t" anchorCtr="0"/>
          <a:lstStyle/>
          <a:p>
            <a:r>
              <a:rPr lang="en-US" u="sng" dirty="0"/>
              <a:t>home Page</a:t>
            </a:r>
            <a:br>
              <a:rPr lang="en-US" u="sng" dirty="0"/>
            </a:br>
            <a:r>
              <a:rPr lang="en-US" sz="1600" dirty="0"/>
              <a:t>the following is the text portion of the homepage/index.html:</a:t>
            </a:r>
            <a:endParaRPr lang="en-US" sz="1600" u="sng" dirty="0"/>
          </a:p>
        </p:txBody>
      </p:sp>
      <p:pic>
        <p:nvPicPr>
          <p:cNvPr id="10" name="Picture Placeholder 9" descr="A picture containing outdoor, water&#10;&#10;Description automatically generated">
            <a:extLst>
              <a:ext uri="{FF2B5EF4-FFF2-40B4-BE49-F238E27FC236}">
                <a16:creationId xmlns:a16="http://schemas.microsoft.com/office/drawing/2014/main" id="{DC1E1B23-15D1-5420-2FDA-0BAAE99AFAC8}"/>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30400" r="30400"/>
          <a:stretch>
            <a:fillRect/>
          </a:stretch>
        </p:blipFill>
        <p:spPr/>
      </p:pic>
      <p:sp>
        <p:nvSpPr>
          <p:cNvPr id="7" name="Text Placeholder 6">
            <a:extLst>
              <a:ext uri="{FF2B5EF4-FFF2-40B4-BE49-F238E27FC236}">
                <a16:creationId xmlns:a16="http://schemas.microsoft.com/office/drawing/2014/main" id="{D0C5592C-6143-C156-AD9C-96CBD5B05E8B}"/>
              </a:ext>
            </a:extLst>
          </p:cNvPr>
          <p:cNvSpPr>
            <a:spLocks noGrp="1"/>
          </p:cNvSpPr>
          <p:nvPr>
            <p:ph type="body" sz="half" idx="2"/>
          </p:nvPr>
        </p:nvSpPr>
        <p:spPr>
          <a:xfrm>
            <a:off x="188536" y="2432114"/>
            <a:ext cx="4583171" cy="3780149"/>
          </a:xfrm>
        </p:spPr>
        <p:txBody>
          <a:bodyPr>
            <a:normAutofit/>
          </a:bodyPr>
          <a:lstStyle/>
          <a:p>
            <a:pPr marR="0" lvl="1">
              <a:lnSpc>
                <a:spcPct val="107000"/>
              </a:lnSpc>
              <a:spcBef>
                <a:spcPts val="0"/>
              </a:spcBef>
              <a:spcAft>
                <a:spcPts val="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Express Holidays</a:t>
            </a:r>
          </a:p>
          <a:p>
            <a:pPr marR="0" lvl="1">
              <a:lnSpc>
                <a:spcPct val="107000"/>
              </a:lnSpc>
              <a:spcBef>
                <a:spcPts val="0"/>
              </a:spcBef>
              <a:spcAft>
                <a:spcPts val="0"/>
              </a:spcAft>
            </a:pPr>
            <a:endParaRPr lang="en-US" sz="1400" kern="100" dirty="0">
              <a:latin typeface="Times New Roman" panose="02020603050405020304" pitchFamily="18" charset="0"/>
              <a:ea typeface="Calibri" panose="020F0502020204030204" pitchFamily="34" charset="0"/>
              <a:cs typeface="Times New Roman" panose="02020603050405020304" pitchFamily="18" charset="0"/>
            </a:endParaRPr>
          </a:p>
          <a:p>
            <a:pPr marR="0" lvl="1">
              <a:lnSpc>
                <a:spcPct val="107000"/>
              </a:lnSpc>
              <a:spcBef>
                <a:spcPts val="0"/>
              </a:spcBef>
              <a:spcAft>
                <a:spcPts val="0"/>
              </a:spcAft>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This is you entrance to the rest of the world.  Discover adventures like you’ve never done before.  Cruise the waterways of the world on one of our extraordinary cruise lines and dock in a beautiful locale, whether Venetian ports during day break, France in the spring time, or regal German cities.</a:t>
            </a:r>
          </a:p>
          <a:p>
            <a:pPr marR="0" lvl="1">
              <a:lnSpc>
                <a:spcPct val="107000"/>
              </a:lnSpc>
              <a:spcBef>
                <a:spcPts val="0"/>
              </a:spcBef>
              <a:spcAft>
                <a:spcPts val="0"/>
              </a:spcAft>
            </a:pP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1">
              <a:lnSpc>
                <a:spcPct val="107000"/>
              </a:lnSpc>
              <a:spcBef>
                <a:spcPts val="0"/>
              </a:spcBef>
              <a:spcAft>
                <a:spcPts val="0"/>
              </a:spcAft>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Express Holidays tourism and travel meet the needs and accommodations of anyone wanting to live the horizons that cover our Earth.  There are travel packages for families, those who want to experience romance and escape on their honeymoon, or young adventures first setting out to explore the world</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62040826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n abstract burst of blue and pink">
            <a:extLst>
              <a:ext uri="{FF2B5EF4-FFF2-40B4-BE49-F238E27FC236}">
                <a16:creationId xmlns:a16="http://schemas.microsoft.com/office/drawing/2014/main" id="{86B07B9F-4DF6-A573-E951-5A7AC0829F84}"/>
              </a:ext>
            </a:extLst>
          </p:cNvPr>
          <p:cNvPicPr>
            <a:picLocks noChangeAspect="1"/>
          </p:cNvPicPr>
          <p:nvPr/>
        </p:nvPicPr>
        <p:blipFill rotWithShape="1">
          <a:blip r:embed="rId2">
            <a:alphaModFix amt="50000"/>
          </a:blip>
          <a:srcRect l="25"/>
          <a:stretch/>
        </p:blipFill>
        <p:spPr>
          <a:xfrm>
            <a:off x="20" y="10"/>
            <a:ext cx="12188930" cy="6857990"/>
          </a:xfrm>
          <a:prstGeom prst="rect">
            <a:avLst/>
          </a:prstGeom>
        </p:spPr>
      </p:pic>
      <p:sp>
        <p:nvSpPr>
          <p:cNvPr id="5" name="Title 4">
            <a:extLst>
              <a:ext uri="{FF2B5EF4-FFF2-40B4-BE49-F238E27FC236}">
                <a16:creationId xmlns:a16="http://schemas.microsoft.com/office/drawing/2014/main" id="{16CDB25E-34F9-CD87-8A6B-C5EC2CAF8914}"/>
              </a:ext>
            </a:extLst>
          </p:cNvPr>
          <p:cNvSpPr>
            <a:spLocks noGrp="1"/>
          </p:cNvSpPr>
          <p:nvPr>
            <p:ph type="title"/>
          </p:nvPr>
        </p:nvSpPr>
        <p:spPr>
          <a:xfrm>
            <a:off x="838200" y="365126"/>
            <a:ext cx="10515600" cy="1218578"/>
          </a:xfrm>
        </p:spPr>
        <p:txBody>
          <a:bodyPr/>
          <a:lstStyle/>
          <a:p>
            <a:pPr algn="ctr"/>
            <a:r>
              <a:rPr lang="en-US" dirty="0" err="1"/>
              <a:t>ItAly</a:t>
            </a:r>
            <a:endParaRPr lang="en-US" dirty="0"/>
          </a:p>
        </p:txBody>
      </p:sp>
      <p:sp>
        <p:nvSpPr>
          <p:cNvPr id="6" name="Content Placeholder 5">
            <a:extLst>
              <a:ext uri="{FF2B5EF4-FFF2-40B4-BE49-F238E27FC236}">
                <a16:creationId xmlns:a16="http://schemas.microsoft.com/office/drawing/2014/main" id="{23A75E9E-D2A3-2999-210F-340B8A46DCE4}"/>
              </a:ext>
            </a:extLst>
          </p:cNvPr>
          <p:cNvSpPr>
            <a:spLocks noGrp="1"/>
          </p:cNvSpPr>
          <p:nvPr>
            <p:ph sz="half" idx="1"/>
          </p:nvPr>
        </p:nvSpPr>
        <p:spPr>
          <a:xfrm>
            <a:off x="838200" y="1847653"/>
            <a:ext cx="5176101" cy="4751109"/>
          </a:xfrm>
        </p:spPr>
        <p:txBody>
          <a:bodyPr>
            <a:normAutofit lnSpcReduction="10000"/>
          </a:bodyPr>
          <a:lstStyle/>
          <a:p>
            <a:pPr marL="0" indent="0">
              <a:buNone/>
            </a:pPr>
            <a:r>
              <a:rPr lang="en-US" sz="2000" dirty="0"/>
              <a:t>Express Holidays offers Italy’s finest. Experiences from restaurants with </a:t>
            </a:r>
            <a:r>
              <a:rPr lang="en-US" sz="2000" dirty="0" err="1"/>
              <a:t>exquite</a:t>
            </a:r>
            <a:r>
              <a:rPr lang="en-US" sz="2000" dirty="0"/>
              <a:t> dining experiences to famous Italian </a:t>
            </a:r>
            <a:r>
              <a:rPr lang="en-US" sz="2000" dirty="0" err="1"/>
              <a:t>cruisine</a:t>
            </a:r>
            <a:r>
              <a:rPr lang="en-US" sz="2000" dirty="0"/>
              <a:t>. Dine on Bottarga, or Sicilian Caviar, Bistecca Fiorentina, which is Fiorentina Steak, or Ossobuco </a:t>
            </a:r>
            <a:r>
              <a:rPr lang="en-US" sz="2000" dirty="0" err="1"/>
              <a:t>alla</a:t>
            </a:r>
            <a:r>
              <a:rPr lang="en-US" sz="2000" dirty="0"/>
              <a:t> Milanese, or bone-in-veal shank.</a:t>
            </a:r>
          </a:p>
          <a:p>
            <a:pPr marL="0" indent="0">
              <a:buNone/>
            </a:pPr>
            <a:r>
              <a:rPr lang="en-US" sz="2000" dirty="0"/>
              <a:t>Visit monument like the Vatican.  See where mere men fought roaring beast in the Colosseum. Ride through the canals of Venice. Enjoy the art of the </a:t>
            </a:r>
            <a:r>
              <a:rPr lang="en-US" sz="2000" dirty="0" err="1"/>
              <a:t>Sistene</a:t>
            </a:r>
            <a:r>
              <a:rPr lang="en-US" sz="2000" dirty="0"/>
              <a:t> Chapel.</a:t>
            </a:r>
          </a:p>
          <a:p>
            <a:pPr marL="0" indent="0">
              <a:buNone/>
            </a:pPr>
            <a:r>
              <a:rPr lang="en-US" sz="2000" dirty="0"/>
              <a:t>Strut with designs of the catwalk from iconic shopping districts </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Piazza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delle</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Erbe</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kern="100" dirty="0">
                <a:latin typeface="Calibri" panose="020F0502020204030204" pitchFamily="34"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Pallazzo</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Boromeo</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Mercarti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di Rialto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000" dirty="0"/>
          </a:p>
        </p:txBody>
      </p:sp>
      <p:pic>
        <p:nvPicPr>
          <p:cNvPr id="14" name="Content Placeholder 13" descr="A picture containing water, building, outdoor, river&#10;&#10;Description automatically generated">
            <a:extLst>
              <a:ext uri="{FF2B5EF4-FFF2-40B4-BE49-F238E27FC236}">
                <a16:creationId xmlns:a16="http://schemas.microsoft.com/office/drawing/2014/main" id="{3B662549-BC9B-BB1C-E9B6-69002CEF7CA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19850" y="1929384"/>
            <a:ext cx="4933950" cy="4157091"/>
          </a:xfrm>
        </p:spPr>
      </p:pic>
    </p:spTree>
    <p:extLst>
      <p:ext uri="{BB962C8B-B14F-4D97-AF65-F5344CB8AC3E}">
        <p14:creationId xmlns:p14="http://schemas.microsoft.com/office/powerpoint/2010/main" val="226345096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n abstract burst of blue and pink">
            <a:extLst>
              <a:ext uri="{FF2B5EF4-FFF2-40B4-BE49-F238E27FC236}">
                <a16:creationId xmlns:a16="http://schemas.microsoft.com/office/drawing/2014/main" id="{86B07B9F-4DF6-A573-E951-5A7AC0829F84}"/>
              </a:ext>
            </a:extLst>
          </p:cNvPr>
          <p:cNvPicPr>
            <a:picLocks noChangeAspect="1"/>
          </p:cNvPicPr>
          <p:nvPr/>
        </p:nvPicPr>
        <p:blipFill rotWithShape="1">
          <a:blip r:embed="rId2">
            <a:alphaModFix amt="50000"/>
          </a:blip>
          <a:srcRect l="25"/>
          <a:stretch/>
        </p:blipFill>
        <p:spPr>
          <a:xfrm>
            <a:off x="3070" y="0"/>
            <a:ext cx="12188930" cy="6857990"/>
          </a:xfrm>
          <a:prstGeom prst="rect">
            <a:avLst/>
          </a:prstGeom>
        </p:spPr>
      </p:pic>
      <p:sp>
        <p:nvSpPr>
          <p:cNvPr id="2" name="TextBox 1">
            <a:extLst>
              <a:ext uri="{FF2B5EF4-FFF2-40B4-BE49-F238E27FC236}">
                <a16:creationId xmlns:a16="http://schemas.microsoft.com/office/drawing/2014/main" id="{8D24AC48-CEA1-F1A6-AFBA-1849BA6BFD6E}"/>
              </a:ext>
            </a:extLst>
          </p:cNvPr>
          <p:cNvSpPr txBox="1"/>
          <p:nvPr/>
        </p:nvSpPr>
        <p:spPr>
          <a:xfrm>
            <a:off x="4025348" y="2176670"/>
            <a:ext cx="45719" cy="369332"/>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40F9EB19-FACB-F150-080A-F04C7B2EA886}"/>
              </a:ext>
            </a:extLst>
          </p:cNvPr>
          <p:cNvSpPr txBox="1"/>
          <p:nvPr/>
        </p:nvSpPr>
        <p:spPr>
          <a:xfrm>
            <a:off x="2632514" y="745435"/>
            <a:ext cx="6623437" cy="461665"/>
          </a:xfrm>
          <a:prstGeom prst="rect">
            <a:avLst/>
          </a:prstGeom>
          <a:noFill/>
        </p:spPr>
        <p:txBody>
          <a:bodyPr wrap="square" rtlCol="0">
            <a:spAutoFit/>
          </a:bodyPr>
          <a:lstStyle/>
          <a:p>
            <a:pPr algn="ctr"/>
            <a:r>
              <a:rPr lang="en-US" sz="2400" u="sng" dirty="0"/>
              <a:t>Media for Italy: pictures</a:t>
            </a:r>
          </a:p>
        </p:txBody>
      </p:sp>
      <p:pic>
        <p:nvPicPr>
          <p:cNvPr id="6" name="Picture 5" descr="A picture containing building, sky, outdoor, old&#10;&#10;Description automatically generated">
            <a:extLst>
              <a:ext uri="{FF2B5EF4-FFF2-40B4-BE49-F238E27FC236}">
                <a16:creationId xmlns:a16="http://schemas.microsoft.com/office/drawing/2014/main" id="{03D8DDA3-9E05-F182-D2BA-483261D08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19" y="1900030"/>
            <a:ext cx="1943100" cy="2362200"/>
          </a:xfrm>
          <a:prstGeom prst="rect">
            <a:avLst/>
          </a:prstGeom>
        </p:spPr>
      </p:pic>
      <p:pic>
        <p:nvPicPr>
          <p:cNvPr id="8" name="Picture 7" descr="A picture containing building, outdoor, city, old&#10;&#10;Description automatically generated">
            <a:extLst>
              <a:ext uri="{FF2B5EF4-FFF2-40B4-BE49-F238E27FC236}">
                <a16:creationId xmlns:a16="http://schemas.microsoft.com/office/drawing/2014/main" id="{DDBB129D-BE30-E5FD-CA9A-DBF889BC52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0251" y="1842610"/>
            <a:ext cx="2619375" cy="2362199"/>
          </a:xfrm>
          <a:prstGeom prst="rect">
            <a:avLst/>
          </a:prstGeom>
        </p:spPr>
      </p:pic>
      <p:pic>
        <p:nvPicPr>
          <p:cNvPr id="10" name="Picture 9" descr="A picture containing tree, outdoor, stone, several&#10;&#10;Description automatically generated">
            <a:extLst>
              <a:ext uri="{FF2B5EF4-FFF2-40B4-BE49-F238E27FC236}">
                <a16:creationId xmlns:a16="http://schemas.microsoft.com/office/drawing/2014/main" id="{7B472B6D-FBCB-1D92-E882-3B5406612A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6164" y="1313260"/>
            <a:ext cx="3114261" cy="3189166"/>
          </a:xfrm>
          <a:prstGeom prst="rect">
            <a:avLst/>
          </a:prstGeom>
        </p:spPr>
      </p:pic>
      <p:pic>
        <p:nvPicPr>
          <p:cNvPr id="12" name="Picture 11" descr="A picture containing building, outdoor, government building, old&#10;&#10;Description automatically generated">
            <a:extLst>
              <a:ext uri="{FF2B5EF4-FFF2-40B4-BE49-F238E27FC236}">
                <a16:creationId xmlns:a16="http://schemas.microsoft.com/office/drawing/2014/main" id="{C1EFB2F8-2E6B-F205-90E7-8228F540A1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6962" y="1842609"/>
            <a:ext cx="2750115" cy="2540547"/>
          </a:xfrm>
          <a:prstGeom prst="rect">
            <a:avLst/>
          </a:prstGeom>
        </p:spPr>
      </p:pic>
    </p:spTree>
    <p:extLst>
      <p:ext uri="{BB962C8B-B14F-4D97-AF65-F5344CB8AC3E}">
        <p14:creationId xmlns:p14="http://schemas.microsoft.com/office/powerpoint/2010/main" val="270062560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n abstract burst of blue and pink">
            <a:extLst>
              <a:ext uri="{FF2B5EF4-FFF2-40B4-BE49-F238E27FC236}">
                <a16:creationId xmlns:a16="http://schemas.microsoft.com/office/drawing/2014/main" id="{86B07B9F-4DF6-A573-E951-5A7AC0829F84}"/>
              </a:ext>
            </a:extLst>
          </p:cNvPr>
          <p:cNvPicPr>
            <a:picLocks noChangeAspect="1"/>
          </p:cNvPicPr>
          <p:nvPr/>
        </p:nvPicPr>
        <p:blipFill rotWithShape="1">
          <a:blip r:embed="rId2">
            <a:alphaModFix amt="50000"/>
          </a:blip>
          <a:srcRect l="25"/>
          <a:stretch/>
        </p:blipFill>
        <p:spPr>
          <a:xfrm>
            <a:off x="20" y="10"/>
            <a:ext cx="12188930" cy="6857990"/>
          </a:xfrm>
          <a:prstGeom prst="rect">
            <a:avLst/>
          </a:prstGeom>
        </p:spPr>
      </p:pic>
      <p:sp>
        <p:nvSpPr>
          <p:cNvPr id="5" name="Title 4">
            <a:extLst>
              <a:ext uri="{FF2B5EF4-FFF2-40B4-BE49-F238E27FC236}">
                <a16:creationId xmlns:a16="http://schemas.microsoft.com/office/drawing/2014/main" id="{BA546277-92F0-BBC4-362F-10136BF33CBA}"/>
              </a:ext>
            </a:extLst>
          </p:cNvPr>
          <p:cNvSpPr>
            <a:spLocks noGrp="1"/>
          </p:cNvSpPr>
          <p:nvPr>
            <p:ph type="title"/>
          </p:nvPr>
        </p:nvSpPr>
        <p:spPr/>
        <p:txBody>
          <a:bodyPr/>
          <a:lstStyle/>
          <a:p>
            <a:pPr algn="ctr"/>
            <a:r>
              <a:rPr lang="en-US" dirty="0"/>
              <a:t>France</a:t>
            </a:r>
          </a:p>
        </p:txBody>
      </p:sp>
      <p:sp>
        <p:nvSpPr>
          <p:cNvPr id="6" name="Content Placeholder 5">
            <a:extLst>
              <a:ext uri="{FF2B5EF4-FFF2-40B4-BE49-F238E27FC236}">
                <a16:creationId xmlns:a16="http://schemas.microsoft.com/office/drawing/2014/main" id="{C744F606-5E18-E156-4AD0-AE5A95E2D114}"/>
              </a:ext>
            </a:extLst>
          </p:cNvPr>
          <p:cNvSpPr>
            <a:spLocks noGrp="1"/>
          </p:cNvSpPr>
          <p:nvPr>
            <p:ph sz="half" idx="1"/>
          </p:nvPr>
        </p:nvSpPr>
        <p:spPr/>
        <p:txBody>
          <a:bodyPr>
            <a:normAutofit/>
          </a:bodyPr>
          <a:lstStyle/>
          <a:p>
            <a:pPr marL="0" indent="0">
              <a:buNone/>
            </a:pPr>
            <a:r>
              <a:rPr lang="en-US" sz="2000" dirty="0"/>
              <a:t>Express Holidays introduces France: this mean </a:t>
            </a:r>
            <a:r>
              <a:rPr lang="en-US" sz="2000" dirty="0" err="1"/>
              <a:t>Escargo</a:t>
            </a:r>
            <a:r>
              <a:rPr lang="en-US" sz="2000" dirty="0"/>
              <a:t>, </a:t>
            </a:r>
            <a:r>
              <a:rPr lang="en-US" sz="2000" dirty="0" err="1"/>
              <a:t>Bagets</a:t>
            </a:r>
            <a:r>
              <a:rPr lang="en-US" sz="2000" dirty="0"/>
              <a:t> and Crepes.  A place where the vineyards and wineries never stop. Venture from the </a:t>
            </a:r>
            <a:r>
              <a:rPr lang="en-US" sz="2000" dirty="0" err="1"/>
              <a:t>Ival</a:t>
            </a:r>
            <a:r>
              <a:rPr lang="en-US" sz="2000" dirty="0"/>
              <a:t> Tower to French </a:t>
            </a:r>
            <a:r>
              <a:rPr lang="en-US" sz="2000" dirty="0" err="1"/>
              <a:t>Catherals</a:t>
            </a:r>
            <a:r>
              <a:rPr lang="en-US" sz="2000" dirty="0"/>
              <a:t> to Cannes and other beaches for which to sunbath on.</a:t>
            </a:r>
          </a:p>
          <a:p>
            <a:pPr marL="0" indent="0">
              <a:buNone/>
            </a:pPr>
            <a:r>
              <a:rPr lang="en-US" sz="2000" dirty="0"/>
              <a:t>Gear up in fashion districts like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Haussman</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-opera-saint-Lazare</a:t>
            </a:r>
            <a:r>
              <a:rPr lang="en-US" sz="2000" kern="100" dirty="0">
                <a:latin typeface="Calibri" panose="020F0502020204030204" pitchFamily="34" charset="0"/>
                <a:ea typeface="Calibri" panose="020F0502020204030204" pitchFamily="34" charset="0"/>
                <a:cs typeface="Times New Roman" panose="02020603050405020304" pitchFamily="18" charset="0"/>
              </a:rPr>
              <a:t>  </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Marais</a:t>
            </a:r>
            <a:r>
              <a:rPr lang="en-US" sz="2000" kern="100" dirty="0">
                <a:latin typeface="Calibri" panose="020F0502020204030204" pitchFamily="34" charset="0"/>
                <a:ea typeface="Calibri" panose="020F0502020204030204" pitchFamily="34" charset="0"/>
                <a:cs typeface="Times New Roman" panose="02020603050405020304" pitchFamily="18" charset="0"/>
              </a:rPr>
              <a:t> and </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Martyrs-Pigalle. Then flaunt them at the Cannes Film Festival, Paris Fashion Week or Cirque De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Soliel</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000" dirty="0"/>
          </a:p>
        </p:txBody>
      </p:sp>
      <p:pic>
        <p:nvPicPr>
          <p:cNvPr id="10" name="Content Placeholder 9" descr="A picture containing tree, outdoor, plant&#10;&#10;Description automatically generated">
            <a:extLst>
              <a:ext uri="{FF2B5EF4-FFF2-40B4-BE49-F238E27FC236}">
                <a16:creationId xmlns:a16="http://schemas.microsoft.com/office/drawing/2014/main" id="{2158EAD2-8D68-11C6-D5A8-0F52DF1AC8A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24626" y="1857375"/>
            <a:ext cx="4811492" cy="4162425"/>
          </a:xfrm>
        </p:spPr>
      </p:pic>
    </p:spTree>
    <p:extLst>
      <p:ext uri="{BB962C8B-B14F-4D97-AF65-F5344CB8AC3E}">
        <p14:creationId xmlns:p14="http://schemas.microsoft.com/office/powerpoint/2010/main" val="277371217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n abstract burst of blue and pink">
            <a:extLst>
              <a:ext uri="{FF2B5EF4-FFF2-40B4-BE49-F238E27FC236}">
                <a16:creationId xmlns:a16="http://schemas.microsoft.com/office/drawing/2014/main" id="{86B07B9F-4DF6-A573-E951-5A7AC0829F84}"/>
              </a:ext>
            </a:extLst>
          </p:cNvPr>
          <p:cNvPicPr>
            <a:picLocks noChangeAspect="1"/>
          </p:cNvPicPr>
          <p:nvPr/>
        </p:nvPicPr>
        <p:blipFill rotWithShape="1">
          <a:blip r:embed="rId2">
            <a:alphaModFix amt="50000"/>
          </a:blip>
          <a:srcRect l="25"/>
          <a:stretch/>
        </p:blipFill>
        <p:spPr>
          <a:xfrm>
            <a:off x="20" y="10"/>
            <a:ext cx="12188930" cy="6857990"/>
          </a:xfrm>
          <a:prstGeom prst="rect">
            <a:avLst/>
          </a:prstGeom>
        </p:spPr>
      </p:pic>
      <p:sp>
        <p:nvSpPr>
          <p:cNvPr id="2" name="TextBox 1">
            <a:extLst>
              <a:ext uri="{FF2B5EF4-FFF2-40B4-BE49-F238E27FC236}">
                <a16:creationId xmlns:a16="http://schemas.microsoft.com/office/drawing/2014/main" id="{81280F14-6D66-F7C9-2453-2A39F8BCA090}"/>
              </a:ext>
            </a:extLst>
          </p:cNvPr>
          <p:cNvSpPr txBox="1"/>
          <p:nvPr/>
        </p:nvSpPr>
        <p:spPr>
          <a:xfrm>
            <a:off x="3538330" y="516835"/>
            <a:ext cx="4969565" cy="461665"/>
          </a:xfrm>
          <a:prstGeom prst="rect">
            <a:avLst/>
          </a:prstGeom>
          <a:noFill/>
        </p:spPr>
        <p:txBody>
          <a:bodyPr wrap="square" rtlCol="0">
            <a:spAutoFit/>
          </a:bodyPr>
          <a:lstStyle/>
          <a:p>
            <a:pPr algn="ctr"/>
            <a:r>
              <a:rPr lang="en-US" sz="2400" dirty="0"/>
              <a:t>Media for France: Pictures</a:t>
            </a:r>
          </a:p>
        </p:txBody>
      </p:sp>
      <p:pic>
        <p:nvPicPr>
          <p:cNvPr id="5" name="Picture 4">
            <a:extLst>
              <a:ext uri="{FF2B5EF4-FFF2-40B4-BE49-F238E27FC236}">
                <a16:creationId xmlns:a16="http://schemas.microsoft.com/office/drawing/2014/main" id="{345857E4-10DA-D8BF-A49B-57CAF2DE23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59426" y="2156360"/>
            <a:ext cx="2345635" cy="2256613"/>
          </a:xfrm>
          <a:prstGeom prst="rect">
            <a:avLst/>
          </a:prstGeom>
        </p:spPr>
      </p:pic>
      <p:pic>
        <p:nvPicPr>
          <p:cNvPr id="7" name="Picture 6" descr="A picture containing outdoor, street, night, city&#10;&#10;Description automatically generated">
            <a:extLst>
              <a:ext uri="{FF2B5EF4-FFF2-40B4-BE49-F238E27FC236}">
                <a16:creationId xmlns:a16="http://schemas.microsoft.com/office/drawing/2014/main" id="{5273C397-4BAB-E7BD-01BB-5D63F91A8D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098" y="2428252"/>
            <a:ext cx="2628900" cy="1743075"/>
          </a:xfrm>
          <a:prstGeom prst="rect">
            <a:avLst/>
          </a:prstGeom>
        </p:spPr>
      </p:pic>
      <p:pic>
        <p:nvPicPr>
          <p:cNvPr id="11" name="Picture 10" descr="A picture containing ground, way, scene, sidewalk&#10;&#10;Description automatically generated">
            <a:extLst>
              <a:ext uri="{FF2B5EF4-FFF2-40B4-BE49-F238E27FC236}">
                <a16:creationId xmlns:a16="http://schemas.microsoft.com/office/drawing/2014/main" id="{240AAF3B-F1FA-8AB5-F2FF-E4089252B9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1930" y="2428252"/>
            <a:ext cx="2505075" cy="1828800"/>
          </a:xfrm>
          <a:prstGeom prst="rect">
            <a:avLst/>
          </a:prstGeom>
        </p:spPr>
      </p:pic>
      <p:pic>
        <p:nvPicPr>
          <p:cNvPr id="13" name="Picture 12" descr="A picture containing building, outdoor, arch, altar&#10;&#10;Description automatically generated">
            <a:extLst>
              <a:ext uri="{FF2B5EF4-FFF2-40B4-BE49-F238E27FC236}">
                <a16:creationId xmlns:a16="http://schemas.microsoft.com/office/drawing/2014/main" id="{8A7FFD4F-7CB8-C56A-7AB5-DD47CAA48B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4102" y="2428252"/>
            <a:ext cx="2619375" cy="1743075"/>
          </a:xfrm>
          <a:prstGeom prst="rect">
            <a:avLst/>
          </a:prstGeom>
        </p:spPr>
      </p:pic>
    </p:spTree>
    <p:extLst>
      <p:ext uri="{BB962C8B-B14F-4D97-AF65-F5344CB8AC3E}">
        <p14:creationId xmlns:p14="http://schemas.microsoft.com/office/powerpoint/2010/main" val="116582380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n abstract burst of blue and pink">
            <a:extLst>
              <a:ext uri="{FF2B5EF4-FFF2-40B4-BE49-F238E27FC236}">
                <a16:creationId xmlns:a16="http://schemas.microsoft.com/office/drawing/2014/main" id="{86B07B9F-4DF6-A573-E951-5A7AC0829F84}"/>
              </a:ext>
            </a:extLst>
          </p:cNvPr>
          <p:cNvPicPr>
            <a:picLocks noChangeAspect="1"/>
          </p:cNvPicPr>
          <p:nvPr/>
        </p:nvPicPr>
        <p:blipFill rotWithShape="1">
          <a:blip r:embed="rId2">
            <a:alphaModFix amt="50000"/>
          </a:blip>
          <a:srcRect l="25"/>
          <a:stretch/>
        </p:blipFill>
        <p:spPr>
          <a:xfrm>
            <a:off x="20" y="10"/>
            <a:ext cx="12188930" cy="6857990"/>
          </a:xfrm>
          <a:prstGeom prst="rect">
            <a:avLst/>
          </a:prstGeom>
        </p:spPr>
      </p:pic>
      <p:sp>
        <p:nvSpPr>
          <p:cNvPr id="5" name="Title 4">
            <a:extLst>
              <a:ext uri="{FF2B5EF4-FFF2-40B4-BE49-F238E27FC236}">
                <a16:creationId xmlns:a16="http://schemas.microsoft.com/office/drawing/2014/main" id="{5A0BC41B-3883-C7CC-6BA6-92D7B50BDD7C}"/>
              </a:ext>
            </a:extLst>
          </p:cNvPr>
          <p:cNvSpPr>
            <a:spLocks noGrp="1"/>
          </p:cNvSpPr>
          <p:nvPr>
            <p:ph type="title"/>
          </p:nvPr>
        </p:nvSpPr>
        <p:spPr/>
        <p:txBody>
          <a:bodyPr/>
          <a:lstStyle/>
          <a:p>
            <a:pPr algn="ctr"/>
            <a:r>
              <a:rPr lang="en-US" dirty="0"/>
              <a:t>Germany</a:t>
            </a:r>
          </a:p>
        </p:txBody>
      </p:sp>
      <p:sp>
        <p:nvSpPr>
          <p:cNvPr id="6" name="Content Placeholder 5">
            <a:extLst>
              <a:ext uri="{FF2B5EF4-FFF2-40B4-BE49-F238E27FC236}">
                <a16:creationId xmlns:a16="http://schemas.microsoft.com/office/drawing/2014/main" id="{9265F64C-3F99-B22E-4898-6AD4846BF2DB}"/>
              </a:ext>
            </a:extLst>
          </p:cNvPr>
          <p:cNvSpPr>
            <a:spLocks noGrp="1"/>
          </p:cNvSpPr>
          <p:nvPr>
            <p:ph sz="half" idx="1"/>
          </p:nvPr>
        </p:nvSpPr>
        <p:spPr/>
        <p:txBody>
          <a:bodyPr>
            <a:normAutofit fontScale="92500" lnSpcReduction="20000"/>
          </a:bodyPr>
          <a:lstStyle/>
          <a:p>
            <a:pPr marL="0" indent="0">
              <a:buNone/>
            </a:pPr>
            <a:r>
              <a:rPr lang="en-US" sz="2000" dirty="0"/>
              <a:t>Express Holidays bring you to the Arts with a German Flare. </a:t>
            </a:r>
            <a:r>
              <a:rPr lang="en-US" sz="2000" dirty="0" err="1"/>
              <a:t>Cinematograpghy</a:t>
            </a:r>
            <a:r>
              <a:rPr lang="en-US" sz="2000" dirty="0"/>
              <a:t> comes to life at the Berlinale Film Festival in Berlin and music inspired by a legend echoes German culture at Reeperbahn Festival in Hamburg.  Become a part of the culture at </a:t>
            </a:r>
            <a:r>
              <a:rPr lang="en-US" sz="2000" dirty="0" err="1"/>
              <a:t>Karnerval</a:t>
            </a:r>
            <a:r>
              <a:rPr lang="en-US" sz="2000" dirty="0"/>
              <a:t> Cologne.</a:t>
            </a:r>
          </a:p>
          <a:p>
            <a:pPr marL="0" indent="0">
              <a:buNone/>
            </a:pPr>
            <a:endParaRPr lang="en-US" sz="2000" dirty="0"/>
          </a:p>
          <a:p>
            <a:pPr marL="0" indent="0">
              <a:buNone/>
            </a:pPr>
            <a:r>
              <a:rPr lang="en-US" sz="2000" dirty="0"/>
              <a:t>Visit beautiful, </a:t>
            </a:r>
            <a:r>
              <a:rPr lang="en-US" sz="2000" dirty="0" err="1"/>
              <a:t>breathetaking</a:t>
            </a:r>
            <a:r>
              <a:rPr lang="en-US" sz="2000" dirty="0"/>
              <a:t> landmarks like Cologne </a:t>
            </a:r>
            <a:r>
              <a:rPr lang="en-US" sz="2000" dirty="0" err="1"/>
              <a:t>Catherdral</a:t>
            </a:r>
            <a:r>
              <a:rPr lang="en-US" sz="2000" dirty="0"/>
              <a:t> and Neuschwanstein Castle. Relive German history at Historic monuments like the Brandenburg Gate.</a:t>
            </a:r>
          </a:p>
        </p:txBody>
      </p:sp>
      <p:pic>
        <p:nvPicPr>
          <p:cNvPr id="10" name="Content Placeholder 9" descr="A picture containing text, water, outdoor, river&#10;&#10;Description automatically generated">
            <a:extLst>
              <a:ext uri="{FF2B5EF4-FFF2-40B4-BE49-F238E27FC236}">
                <a16:creationId xmlns:a16="http://schemas.microsoft.com/office/drawing/2014/main" id="{6590B24E-B3D3-7E5B-CDCF-C8681B41F46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66207" y="1690688"/>
            <a:ext cx="5606693" cy="4605338"/>
          </a:xfrm>
        </p:spPr>
      </p:pic>
    </p:spTree>
    <p:extLst>
      <p:ext uri="{BB962C8B-B14F-4D97-AF65-F5344CB8AC3E}">
        <p14:creationId xmlns:p14="http://schemas.microsoft.com/office/powerpoint/2010/main" val="1308053025"/>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614</TotalTime>
  <Words>822</Words>
  <Application>Microsoft Office PowerPoint</Application>
  <PresentationFormat>Widescreen</PresentationFormat>
  <Paragraphs>76</Paragraphs>
  <Slides>18</Slides>
  <Notes>0</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Century Gothic</vt:lpstr>
      <vt:lpstr>Segoe UI</vt:lpstr>
      <vt:lpstr>Times New Roman</vt:lpstr>
      <vt:lpstr>Wingdings 3</vt:lpstr>
      <vt:lpstr>Ion</vt:lpstr>
      <vt:lpstr>Ist2111  Project</vt:lpstr>
      <vt:lpstr>Questions to ask Client</vt:lpstr>
      <vt:lpstr>sitemap</vt:lpstr>
      <vt:lpstr>home Page the following is the text portion of the homepage/index.html:</vt:lpstr>
      <vt:lpstr>ItAly</vt:lpstr>
      <vt:lpstr>PowerPoint Presentation</vt:lpstr>
      <vt:lpstr>France</vt:lpstr>
      <vt:lpstr>PowerPoint Presentation</vt:lpstr>
      <vt:lpstr>Germany</vt:lpstr>
      <vt:lpstr>PowerPoint Presentation</vt:lpstr>
      <vt:lpstr>Contact</vt:lpstr>
      <vt:lpstr>WireFrame/Template for webpages</vt:lpstr>
      <vt:lpstr>PowerPoint Presentation</vt:lpstr>
      <vt:lpstr>PowerPoint Presentation</vt:lpstr>
      <vt:lpstr>PowerPoint Presentation</vt:lpstr>
      <vt:lpstr>Audio File/Water Running</vt:lpstr>
      <vt:lpstr>Banner Designs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Mia Paulin</dc:creator>
  <cp:lastModifiedBy>Mia Paulin</cp:lastModifiedBy>
  <cp:revision>3</cp:revision>
  <dcterms:created xsi:type="dcterms:W3CDTF">2023-03-26T21:08:05Z</dcterms:created>
  <dcterms:modified xsi:type="dcterms:W3CDTF">2023-07-16T16:47:12Z</dcterms:modified>
</cp:coreProperties>
</file>